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4"/>
  </p:notesMasterIdLst>
  <p:sldIdLst>
    <p:sldId id="264" r:id="rId5"/>
    <p:sldId id="265" r:id="rId6"/>
    <p:sldId id="295" r:id="rId7"/>
    <p:sldId id="277" r:id="rId8"/>
    <p:sldId id="268" r:id="rId9"/>
    <p:sldId id="319" r:id="rId10"/>
    <p:sldId id="280" r:id="rId11"/>
    <p:sldId id="279" r:id="rId12"/>
    <p:sldId id="320" r:id="rId13"/>
    <p:sldId id="267" r:id="rId14"/>
    <p:sldId id="338" r:id="rId15"/>
    <p:sldId id="340" r:id="rId16"/>
    <p:sldId id="269" r:id="rId17"/>
    <p:sldId id="324" r:id="rId18"/>
    <p:sldId id="334" r:id="rId19"/>
    <p:sldId id="335" r:id="rId20"/>
    <p:sldId id="336" r:id="rId21"/>
    <p:sldId id="287" r:id="rId22"/>
    <p:sldId id="332" r:id="rId23"/>
    <p:sldId id="282" r:id="rId24"/>
    <p:sldId id="281" r:id="rId25"/>
    <p:sldId id="283" r:id="rId26"/>
    <p:sldId id="284" r:id="rId27"/>
    <p:sldId id="326" r:id="rId28"/>
    <p:sldId id="285" r:id="rId29"/>
    <p:sldId id="328" r:id="rId30"/>
    <p:sldId id="270" r:id="rId31"/>
    <p:sldId id="321" r:id="rId32"/>
    <p:sldId id="322" r:id="rId33"/>
    <p:sldId id="299" r:id="rId34"/>
    <p:sldId id="301" r:id="rId35"/>
    <p:sldId id="327" r:id="rId36"/>
    <p:sldId id="300" r:id="rId37"/>
    <p:sldId id="329" r:id="rId38"/>
    <p:sldId id="330" r:id="rId39"/>
    <p:sldId id="331" r:id="rId40"/>
    <p:sldId id="333" r:id="rId41"/>
    <p:sldId id="339" r:id="rId42"/>
    <p:sldId id="341" r:id="rId43"/>
    <p:sldId id="342" r:id="rId44"/>
    <p:sldId id="344" r:id="rId45"/>
    <p:sldId id="347" r:id="rId46"/>
    <p:sldId id="343" r:id="rId47"/>
    <p:sldId id="350" r:id="rId48"/>
    <p:sldId id="351" r:id="rId49"/>
    <p:sldId id="353" r:id="rId50"/>
    <p:sldId id="288" r:id="rId51"/>
    <p:sldId id="345" r:id="rId52"/>
    <p:sldId id="289" r:id="rId53"/>
    <p:sldId id="346" r:id="rId54"/>
    <p:sldId id="348" r:id="rId55"/>
    <p:sldId id="349" r:id="rId56"/>
    <p:sldId id="272" r:id="rId57"/>
    <p:sldId id="306" r:id="rId58"/>
    <p:sldId id="305" r:id="rId59"/>
    <p:sldId id="307" r:id="rId60"/>
    <p:sldId id="309" r:id="rId61"/>
    <p:sldId id="315" r:id="rId62"/>
    <p:sldId id="313" r:id="rId63"/>
    <p:sldId id="318" r:id="rId64"/>
    <p:sldId id="314" r:id="rId65"/>
    <p:sldId id="308" r:id="rId66"/>
    <p:sldId id="311" r:id="rId67"/>
    <p:sldId id="310" r:id="rId68"/>
    <p:sldId id="352" r:id="rId69"/>
    <p:sldId id="317" r:id="rId70"/>
    <p:sldId id="276" r:id="rId71"/>
    <p:sldId id="273" r:id="rId72"/>
    <p:sldId id="275"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0E0496-B1C6-4536-AA7B-BA7F90AF773C}">
          <p14:sldIdLst/>
        </p14:section>
        <p14:section name="Everyone" id="{E3376A48-423B-4213-858F-0A55D5690F77}">
          <p14:sldIdLst>
            <p14:sldId id="264"/>
            <p14:sldId id="265"/>
          </p14:sldIdLst>
        </p14:section>
        <p14:section name="Caleb" id="{9D54A6D5-0C08-42F9-BBAA-346A7BA0D8EC}">
          <p14:sldIdLst>
            <p14:sldId id="295"/>
            <p14:sldId id="277"/>
            <p14:sldId id="268"/>
            <p14:sldId id="319"/>
            <p14:sldId id="280"/>
            <p14:sldId id="279"/>
            <p14:sldId id="320"/>
            <p14:sldId id="267"/>
            <p14:sldId id="338"/>
            <p14:sldId id="340"/>
          </p14:sldIdLst>
        </p14:section>
        <p14:section name="Brian/Nathan" id="{2B6627E0-FC9B-4E20-8503-963AA6FD7F70}">
          <p14:sldIdLst>
            <p14:sldId id="269"/>
            <p14:sldId id="324"/>
            <p14:sldId id="334"/>
            <p14:sldId id="335"/>
            <p14:sldId id="336"/>
            <p14:sldId id="287"/>
            <p14:sldId id="332"/>
            <p14:sldId id="282"/>
            <p14:sldId id="281"/>
            <p14:sldId id="283"/>
            <p14:sldId id="284"/>
            <p14:sldId id="326"/>
            <p14:sldId id="285"/>
            <p14:sldId id="328"/>
            <p14:sldId id="270"/>
            <p14:sldId id="321"/>
            <p14:sldId id="322"/>
            <p14:sldId id="299"/>
            <p14:sldId id="301"/>
            <p14:sldId id="327"/>
            <p14:sldId id="300"/>
            <p14:sldId id="329"/>
            <p14:sldId id="330"/>
            <p14:sldId id="331"/>
            <p14:sldId id="333"/>
            <p14:sldId id="339"/>
            <p14:sldId id="341"/>
            <p14:sldId id="342"/>
            <p14:sldId id="344"/>
            <p14:sldId id="347"/>
            <p14:sldId id="343"/>
            <p14:sldId id="350"/>
            <p14:sldId id="351"/>
            <p14:sldId id="353"/>
            <p14:sldId id="288"/>
            <p14:sldId id="345"/>
            <p14:sldId id="289"/>
            <p14:sldId id="346"/>
            <p14:sldId id="348"/>
            <p14:sldId id="349"/>
          </p14:sldIdLst>
        </p14:section>
        <p14:section name="Caleb" id="{1E6C9F12-548F-4DE4-BECD-81D1620A72F0}">
          <p14:sldIdLst>
            <p14:sldId id="272"/>
            <p14:sldId id="306"/>
            <p14:sldId id="305"/>
          </p14:sldIdLst>
        </p14:section>
        <p14:section name="Seth" id="{576ABD59-973B-4BFB-BFF9-9A41D1133335}">
          <p14:sldIdLst>
            <p14:sldId id="307"/>
            <p14:sldId id="309"/>
          </p14:sldIdLst>
        </p14:section>
        <p14:section name="Caleb" id="{76544202-C710-4423-A2F5-EAF3565832D8}">
          <p14:sldIdLst>
            <p14:sldId id="315"/>
            <p14:sldId id="313"/>
            <p14:sldId id="318"/>
          </p14:sldIdLst>
        </p14:section>
        <p14:section name="Seth" id="{C4E2E323-10FD-4A45-99B1-C41A328B78DE}">
          <p14:sldIdLst>
            <p14:sldId id="314"/>
            <p14:sldId id="308"/>
            <p14:sldId id="311"/>
            <p14:sldId id="310"/>
            <p14:sldId id="352"/>
            <p14:sldId id="317"/>
            <p14:sldId id="276"/>
            <p14:sldId id="273"/>
            <p14:sldId id="275"/>
          </p14:sldIdLst>
        </p14:section>
      </p14:sectionLst>
    </p:ex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E24"/>
    <a:srgbClr val="267433"/>
    <a:srgbClr val="8560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FC28F-7A78-F60C-F566-A2F912E826D6}" v="105" dt="2025-03-05T15:10:10.644"/>
    <p1510:client id="{38A2D771-C174-1390-AFB1-1976C0B7D75E}" v="896" dt="2025-03-04T20:00:44.206"/>
    <p1510:client id="{65699D12-0CCE-4135-8F1D-7271A6883AA7}" v="3773" dt="2025-03-05T15:31:30.577"/>
    <p1510:client id="{7417ECC8-1038-9C4F-A9E8-2B0404C31C40}" v="793" dt="2025-03-05T15:13:17.246"/>
    <p1510:client id="{901EF984-EFB5-AB83-1B97-6BCAA08C3E23}" v="554" dt="2025-03-05T15:03:09.457"/>
    <p1510:client id="{9D364C30-2C60-48F4-9A66-9489209DBEBC}" v="1682" dt="2025-03-05T15:20:10.078"/>
    <p1510:client id="{9E9DB83E-A28F-43B1-8C5D-64EC7A1B2EE7}" v="1" dt="2025-03-05T01:50:42.773"/>
    <p1510:client id="{F46AE1AB-858E-73F2-6EFE-9280590EA0AC}" v="5079" dt="2025-03-05T09:12:54.4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36" d="100"/>
          <a:sy n="136" d="100"/>
        </p:scale>
        <p:origin x="888" y="-72"/>
      </p:cViewPr>
      <p:guideLst>
        <p:guide orient="horz" pos="2702"/>
        <p:guide pos="5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3/4/2025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67</a:t>
            </a:fld>
            <a:endParaRPr lang="en-US"/>
          </a:p>
        </p:txBody>
      </p:sp>
    </p:spTree>
    <p:extLst>
      <p:ext uri="{BB962C8B-B14F-4D97-AF65-F5344CB8AC3E}">
        <p14:creationId xmlns:p14="http://schemas.microsoft.com/office/powerpoint/2010/main" val="1265790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5443"/>
            <a:ext cx="6023618" cy="1864086"/>
          </a:xfrm>
        </p:spPr>
        <p:txBody>
          <a:bodyPr/>
          <a:lstStyle/>
          <a:p>
            <a:r>
              <a:rPr lang="en-US" sz="4800">
                <a:solidFill>
                  <a:schemeClr val="bg1"/>
                </a:solidFill>
              </a:rPr>
              <a:t>ECE477 Midterm Design Review: Team #15</a:t>
            </a:r>
            <a:br>
              <a:rPr lang="en-US" sz="4800">
                <a:solidFill>
                  <a:schemeClr val="bg1"/>
                </a:solidFill>
              </a:rPr>
            </a:br>
            <a:endParaRPr lang="en-US" sz="480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pic>
        <p:nvPicPr>
          <p:cNvPr id="13" name="Picture Placeholder 12" descr="A person in a suit and tie&#10;&#10;AI-generated content may be incorrect.">
            <a:extLst>
              <a:ext uri="{FF2B5EF4-FFF2-40B4-BE49-F238E27FC236}">
                <a16:creationId xmlns:a16="http://schemas.microsoft.com/office/drawing/2014/main" id="{FC2C86ED-CC56-683D-D981-194C0A0569A1}"/>
              </a:ext>
            </a:extLst>
          </p:cNvPr>
          <p:cNvPicPr>
            <a:picLocks noGrp="1" noChangeAspect="1"/>
          </p:cNvPicPr>
          <p:nvPr>
            <p:ph type="pic" sz="quarter" idx="17"/>
          </p:nvPr>
        </p:nvPicPr>
        <p:blipFill>
          <a:blip r:embed="rId4"/>
          <a:srcRect l="15605" t="7339" r="15380" b="1835"/>
          <a:stretch/>
        </p:blipFill>
        <p:spPr>
          <a:xfrm>
            <a:off x="2703788" y="403983"/>
            <a:ext cx="1427553" cy="1962426"/>
          </a:xfrm>
          <a:ln w="28575">
            <a:solidFill>
              <a:schemeClr val="tx1"/>
            </a:solidFill>
            <a:extLst>
              <a:ext uri="{C807C97D-BFC1-408E-A445-0C87EB9F89A2}">
                <ask:lineSketchStyleProps xmlns:ask="http://schemas.microsoft.com/office/drawing/2018/sketchyshapes" sd="3499211612">
                  <a:custGeom>
                    <a:avLst/>
                    <a:gdLst>
                      <a:gd name="connsiteX0" fmla="*/ 0 w 1468236"/>
                      <a:gd name="connsiteY0" fmla="*/ 0 h 2131219"/>
                      <a:gd name="connsiteX1" fmla="*/ 1468236 w 1468236"/>
                      <a:gd name="connsiteY1" fmla="*/ 0 h 2131219"/>
                      <a:gd name="connsiteX2" fmla="*/ 1468236 w 1468236"/>
                      <a:gd name="connsiteY2" fmla="*/ 2131219 h 2131219"/>
                      <a:gd name="connsiteX3" fmla="*/ 0 w 1468236"/>
                      <a:gd name="connsiteY3" fmla="*/ 2131219 h 2131219"/>
                      <a:gd name="connsiteX4" fmla="*/ 0 w 1468236"/>
                      <a:gd name="connsiteY4" fmla="*/ 0 h 2131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236" h="2131219" fill="none" extrusionOk="0">
                        <a:moveTo>
                          <a:pt x="0" y="0"/>
                        </a:moveTo>
                        <a:cubicBezTo>
                          <a:pt x="183395" y="-68219"/>
                          <a:pt x="1152505" y="8964"/>
                          <a:pt x="1468236" y="0"/>
                        </a:cubicBezTo>
                        <a:cubicBezTo>
                          <a:pt x="1637647" y="327420"/>
                          <a:pt x="1553790" y="1289686"/>
                          <a:pt x="1468236" y="2131219"/>
                        </a:cubicBezTo>
                        <a:cubicBezTo>
                          <a:pt x="809207" y="2007359"/>
                          <a:pt x="201695" y="2261979"/>
                          <a:pt x="0" y="2131219"/>
                        </a:cubicBezTo>
                        <a:cubicBezTo>
                          <a:pt x="-92943" y="1702081"/>
                          <a:pt x="-168235" y="936339"/>
                          <a:pt x="0" y="0"/>
                        </a:cubicBezTo>
                        <a:close/>
                      </a:path>
                      <a:path w="1468236" h="2131219" stroke="0" extrusionOk="0">
                        <a:moveTo>
                          <a:pt x="0" y="0"/>
                        </a:moveTo>
                        <a:cubicBezTo>
                          <a:pt x="621148" y="22776"/>
                          <a:pt x="816340" y="18570"/>
                          <a:pt x="1468236" y="0"/>
                        </a:cubicBezTo>
                        <a:cubicBezTo>
                          <a:pt x="1415411" y="951757"/>
                          <a:pt x="1591410" y="1541102"/>
                          <a:pt x="1468236" y="2131219"/>
                        </a:cubicBezTo>
                        <a:cubicBezTo>
                          <a:pt x="956264" y="2113631"/>
                          <a:pt x="658234" y="2183261"/>
                          <a:pt x="0" y="2131219"/>
                        </a:cubicBezTo>
                        <a:cubicBezTo>
                          <a:pt x="-144930" y="1315989"/>
                          <a:pt x="-18259" y="694743"/>
                          <a:pt x="0" y="0"/>
                        </a:cubicBezTo>
                        <a:close/>
                      </a:path>
                    </a:pathLst>
                  </a:custGeom>
                  <ask:type>
                    <ask:lineSketchNone/>
                  </ask:type>
                </ask:lineSketchStyleProps>
              </a:ext>
            </a:extLst>
          </a:ln>
        </p:spPr>
      </p:pic>
      <p:sp>
        <p:nvSpPr>
          <p:cNvPr id="15" name="TextBox 14">
            <a:extLst>
              <a:ext uri="{FF2B5EF4-FFF2-40B4-BE49-F238E27FC236}">
                <a16:creationId xmlns:a16="http://schemas.microsoft.com/office/drawing/2014/main" id="{3935554C-8815-2201-4FB6-BC9DD7DF04A1}"/>
              </a:ext>
            </a:extLst>
          </p:cNvPr>
          <p:cNvSpPr txBox="1"/>
          <p:nvPr/>
        </p:nvSpPr>
        <p:spPr>
          <a:xfrm>
            <a:off x="2703312" y="2621895"/>
            <a:ext cx="1424977" cy="615553"/>
          </a:xfrm>
          <a:prstGeom prst="rect">
            <a:avLst/>
          </a:prstGeom>
          <a:solidFill>
            <a:srgbClr val="E3AE24"/>
          </a:solidFill>
          <a:ln w="28575">
            <a:solidFill>
              <a:schemeClr val="tx1">
                <a:lumMod val="85000"/>
                <a:lumOff val="1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Caleb Shinkle </a:t>
            </a:r>
            <a:r>
              <a:rPr lang="en-US" sz="1600" i="1">
                <a:ea typeface="Calibri"/>
                <a:cs typeface="Calibri"/>
              </a:rPr>
              <a:t>Software Lead</a:t>
            </a:r>
          </a:p>
        </p:txBody>
      </p:sp>
      <p:sp>
        <p:nvSpPr>
          <p:cNvPr id="16" name="TextBox 15">
            <a:extLst>
              <a:ext uri="{FF2B5EF4-FFF2-40B4-BE49-F238E27FC236}">
                <a16:creationId xmlns:a16="http://schemas.microsoft.com/office/drawing/2014/main" id="{C02C3C1F-110D-C6EB-137E-A7F4C0079156}"/>
              </a:ext>
            </a:extLst>
          </p:cNvPr>
          <p:cNvSpPr txBox="1"/>
          <p:nvPr/>
        </p:nvSpPr>
        <p:spPr>
          <a:xfrm>
            <a:off x="435312" y="3431895"/>
            <a:ext cx="1424977" cy="615553"/>
          </a:xfrm>
          <a:prstGeom prst="rect">
            <a:avLst/>
          </a:prstGeom>
          <a:solidFill>
            <a:srgbClr val="E3AE24"/>
          </a:solidFill>
          <a:ln w="28575">
            <a:solidFill>
              <a:schemeClr val="tx1">
                <a:lumMod val="85000"/>
                <a:lumOff val="1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Seth Deegan </a:t>
            </a:r>
            <a:r>
              <a:rPr lang="en-US" sz="1600" i="1">
                <a:ea typeface="Calibri"/>
                <a:cs typeface="Calibri"/>
              </a:rPr>
              <a:t>Team Lead</a:t>
            </a:r>
          </a:p>
        </p:txBody>
      </p:sp>
      <p:sp>
        <p:nvSpPr>
          <p:cNvPr id="17" name="TextBox 16">
            <a:extLst>
              <a:ext uri="{FF2B5EF4-FFF2-40B4-BE49-F238E27FC236}">
                <a16:creationId xmlns:a16="http://schemas.microsoft.com/office/drawing/2014/main" id="{481451FD-B449-2560-0822-121EFC4F74F0}"/>
              </a:ext>
            </a:extLst>
          </p:cNvPr>
          <p:cNvSpPr txBox="1"/>
          <p:nvPr/>
        </p:nvSpPr>
        <p:spPr>
          <a:xfrm>
            <a:off x="5061312" y="3431895"/>
            <a:ext cx="1523977" cy="615553"/>
          </a:xfrm>
          <a:prstGeom prst="rect">
            <a:avLst/>
          </a:prstGeom>
          <a:solidFill>
            <a:srgbClr val="E3AE24"/>
          </a:solidFill>
          <a:ln w="28575">
            <a:solidFill>
              <a:schemeClr val="tx1">
                <a:lumMod val="85000"/>
                <a:lumOff val="1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Nathan Huang </a:t>
            </a:r>
            <a:r>
              <a:rPr lang="en-US" sz="1600" i="1">
                <a:ea typeface="Calibri"/>
                <a:cs typeface="Calibri"/>
              </a:rPr>
              <a:t>Hardware Lead</a:t>
            </a:r>
          </a:p>
        </p:txBody>
      </p:sp>
      <p:sp>
        <p:nvSpPr>
          <p:cNvPr id="18" name="TextBox 17">
            <a:extLst>
              <a:ext uri="{FF2B5EF4-FFF2-40B4-BE49-F238E27FC236}">
                <a16:creationId xmlns:a16="http://schemas.microsoft.com/office/drawing/2014/main" id="{52BA0079-592D-F4DA-1F56-7E18411D696D}"/>
              </a:ext>
            </a:extLst>
          </p:cNvPr>
          <p:cNvSpPr txBox="1"/>
          <p:nvPr/>
        </p:nvSpPr>
        <p:spPr>
          <a:xfrm>
            <a:off x="7374312" y="2621895"/>
            <a:ext cx="1424977" cy="615553"/>
          </a:xfrm>
          <a:prstGeom prst="rect">
            <a:avLst/>
          </a:prstGeom>
          <a:solidFill>
            <a:srgbClr val="E3AE24"/>
          </a:solidFill>
          <a:ln w="28575">
            <a:solidFill>
              <a:schemeClr val="tx1">
                <a:lumMod val="85000"/>
                <a:lumOff val="1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Brian Lu </a:t>
            </a:r>
            <a:r>
              <a:rPr lang="en-US" sz="1600" i="1">
                <a:ea typeface="Calibri"/>
                <a:cs typeface="Calibri"/>
              </a:rPr>
              <a:t>Systems Lead</a:t>
            </a:r>
          </a:p>
        </p:txBody>
      </p:sp>
      <p:pic>
        <p:nvPicPr>
          <p:cNvPr id="19" name="Picture 18" descr="A person in a white shirt and tie&#10;&#10;AI-generated content may be incorrect.">
            <a:extLst>
              <a:ext uri="{FF2B5EF4-FFF2-40B4-BE49-F238E27FC236}">
                <a16:creationId xmlns:a16="http://schemas.microsoft.com/office/drawing/2014/main" id="{F0A0DAA6-7DBD-1444-0990-779F0A812A26}"/>
              </a:ext>
            </a:extLst>
          </p:cNvPr>
          <p:cNvPicPr>
            <a:picLocks noChangeAspect="1"/>
          </p:cNvPicPr>
          <p:nvPr/>
        </p:nvPicPr>
        <p:blipFill>
          <a:blip r:embed="rId5"/>
          <a:srcRect l="-483" r="-875" b="2970"/>
          <a:stretch/>
        </p:blipFill>
        <p:spPr>
          <a:xfrm>
            <a:off x="7373517" y="589125"/>
            <a:ext cx="1440626" cy="1764730"/>
          </a:xfrm>
          <a:prstGeom prst="rect">
            <a:avLst/>
          </a:prstGeom>
          <a:ln w="28575">
            <a:solidFill>
              <a:schemeClr val="tx1"/>
            </a:solidFill>
          </a:ln>
        </p:spPr>
      </p:pic>
      <p:pic>
        <p:nvPicPr>
          <p:cNvPr id="20" name="Picture 19" descr="A young person in a suit&#10;&#10;AI-generated content may be incorrect.">
            <a:extLst>
              <a:ext uri="{FF2B5EF4-FFF2-40B4-BE49-F238E27FC236}">
                <a16:creationId xmlns:a16="http://schemas.microsoft.com/office/drawing/2014/main" id="{081AAFF9-9499-793D-811F-DC01582508EC}"/>
              </a:ext>
            </a:extLst>
          </p:cNvPr>
          <p:cNvPicPr>
            <a:picLocks noChangeAspect="1"/>
          </p:cNvPicPr>
          <p:nvPr/>
        </p:nvPicPr>
        <p:blipFill>
          <a:blip r:embed="rId6"/>
          <a:srcRect l="7558" t="1563" r="3707" b="1042"/>
          <a:stretch/>
        </p:blipFill>
        <p:spPr>
          <a:xfrm>
            <a:off x="444152" y="1385888"/>
            <a:ext cx="1422692" cy="1785241"/>
          </a:xfrm>
          <a:prstGeom prst="rect">
            <a:avLst/>
          </a:prstGeom>
          <a:ln w="28575">
            <a:solidFill>
              <a:schemeClr val="tx1"/>
            </a:solidFill>
          </a:ln>
        </p:spPr>
      </p:pic>
      <p:pic>
        <p:nvPicPr>
          <p:cNvPr id="21" name="Picture 20" descr="A person in a suit and glasses&#10;&#10;AI-generated content may be incorrect.">
            <a:extLst>
              <a:ext uri="{FF2B5EF4-FFF2-40B4-BE49-F238E27FC236}">
                <a16:creationId xmlns:a16="http://schemas.microsoft.com/office/drawing/2014/main" id="{FEB61603-D914-5513-8400-33B503A03451}"/>
              </a:ext>
            </a:extLst>
          </p:cNvPr>
          <p:cNvPicPr>
            <a:picLocks noChangeAspect="1"/>
          </p:cNvPicPr>
          <p:nvPr/>
        </p:nvPicPr>
        <p:blipFill>
          <a:blip r:embed="rId7"/>
          <a:stretch>
            <a:fillRect/>
          </a:stretch>
        </p:blipFill>
        <p:spPr>
          <a:xfrm>
            <a:off x="5058225" y="1385738"/>
            <a:ext cx="1529550" cy="1782525"/>
          </a:xfrm>
          <a:prstGeom prst="rect">
            <a:avLst/>
          </a:prstGeom>
          <a:ln w="28575">
            <a:solidFill>
              <a:schemeClr val="tx1"/>
            </a:solidFill>
          </a:ln>
        </p:spPr>
      </p:pic>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pic>
        <p:nvPicPr>
          <p:cNvPr id="2" name="Picture 1" descr="A diagram of a computer system&#10;&#10;AI-generated content may be incorrect.">
            <a:extLst>
              <a:ext uri="{FF2B5EF4-FFF2-40B4-BE49-F238E27FC236}">
                <a16:creationId xmlns:a16="http://schemas.microsoft.com/office/drawing/2014/main" id="{AF16BAB6-FB04-0D65-760C-9310B258705F}"/>
              </a:ext>
            </a:extLst>
          </p:cNvPr>
          <p:cNvPicPr>
            <a:picLocks noChangeAspect="1"/>
          </p:cNvPicPr>
          <p:nvPr/>
        </p:nvPicPr>
        <p:blipFill>
          <a:blip r:embed="rId2"/>
          <a:srcRect l="129" t="153" r="1036" b="916"/>
          <a:stretch/>
        </p:blipFill>
        <p:spPr>
          <a:xfrm>
            <a:off x="81437" y="963000"/>
            <a:ext cx="6867010" cy="5832014"/>
          </a:xfrm>
          <a:prstGeom prst="rect">
            <a:avLst/>
          </a:prstGeom>
        </p:spPr>
      </p:pic>
      <p:sp>
        <p:nvSpPr>
          <p:cNvPr id="3" name="TextBox 2">
            <a:extLst>
              <a:ext uri="{FF2B5EF4-FFF2-40B4-BE49-F238E27FC236}">
                <a16:creationId xmlns:a16="http://schemas.microsoft.com/office/drawing/2014/main" id="{C1284CB8-00FE-583D-4096-9D30063D9F12}"/>
              </a:ext>
            </a:extLst>
          </p:cNvPr>
          <p:cNvSpPr txBox="1"/>
          <p:nvPr/>
        </p:nvSpPr>
        <p:spPr>
          <a:xfrm>
            <a:off x="7104373" y="2955357"/>
            <a:ext cx="18674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Bus signals controlled by PIO on all RP2350Bs</a:t>
            </a:r>
            <a:endParaRPr lang="en-US" dirty="0"/>
          </a:p>
        </p:txBody>
      </p:sp>
      <p:sp>
        <p:nvSpPr>
          <p:cNvPr id="4" name="TextBox 3">
            <a:extLst>
              <a:ext uri="{FF2B5EF4-FFF2-40B4-BE49-F238E27FC236}">
                <a16:creationId xmlns:a16="http://schemas.microsoft.com/office/drawing/2014/main" id="{428DFE2E-0A49-707C-716F-2B8994E3DDF7}"/>
              </a:ext>
            </a:extLst>
          </p:cNvPr>
          <p:cNvSpPr txBox="1"/>
          <p:nvPr/>
        </p:nvSpPr>
        <p:spPr>
          <a:xfrm>
            <a:off x="7104373" y="4368356"/>
            <a:ext cx="186740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Toggle buttons include deposit, examine memory, and clock single-step switches, among others</a:t>
            </a:r>
          </a:p>
        </p:txBody>
      </p:sp>
      <p:sp>
        <p:nvSpPr>
          <p:cNvPr id="5" name="TextBox 4">
            <a:extLst>
              <a:ext uri="{FF2B5EF4-FFF2-40B4-BE49-F238E27FC236}">
                <a16:creationId xmlns:a16="http://schemas.microsoft.com/office/drawing/2014/main" id="{A4B3C626-9C7D-55F8-80F1-676763891381}"/>
              </a:ext>
            </a:extLst>
          </p:cNvPr>
          <p:cNvSpPr txBox="1"/>
          <p:nvPr/>
        </p:nvSpPr>
        <p:spPr>
          <a:xfrm>
            <a:off x="7104373" y="1254356"/>
            <a:ext cx="175940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CPU/RAM cards run CPU/RAM </a:t>
            </a:r>
            <a:r>
              <a:rPr lang="en-US">
                <a:ea typeface="Calibri"/>
                <a:cs typeface="Calibri"/>
              </a:rPr>
              <a:t>emulators respectively</a:t>
            </a:r>
            <a:endParaRPr lang="en-US" dirty="0">
              <a:ea typeface="Calibri"/>
              <a:cs typeface="Calibri"/>
            </a:endParaRPr>
          </a:p>
        </p:txBody>
      </p:sp>
    </p:spTree>
    <p:extLst>
      <p:ext uri="{BB962C8B-B14F-4D97-AF65-F5344CB8AC3E}">
        <p14:creationId xmlns:p14="http://schemas.microsoft.com/office/powerpoint/2010/main" val="1177719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6C0F-7202-E6E1-2B84-5A609D0F3B7D}"/>
              </a:ext>
            </a:extLst>
          </p:cNvPr>
          <p:cNvSpPr>
            <a:spLocks noGrp="1"/>
          </p:cNvSpPr>
          <p:nvPr>
            <p:ph type="title"/>
          </p:nvPr>
        </p:nvSpPr>
        <p:spPr/>
        <p:txBody>
          <a:bodyPr/>
          <a:lstStyle/>
          <a:p>
            <a:r>
              <a:rPr lang="en-US"/>
              <a:t>BLOCK </a:t>
            </a:r>
            <a:r>
              <a:rPr lang="en-US" err="1"/>
              <a:t>DIagram</a:t>
            </a:r>
          </a:p>
        </p:txBody>
      </p:sp>
      <p:sp>
        <p:nvSpPr>
          <p:cNvPr id="3" name="Text Placeholder 2">
            <a:extLst>
              <a:ext uri="{FF2B5EF4-FFF2-40B4-BE49-F238E27FC236}">
                <a16:creationId xmlns:a16="http://schemas.microsoft.com/office/drawing/2014/main" id="{21206AA2-938C-BC11-DEBE-82CECF80A8FA}"/>
              </a:ext>
            </a:extLst>
          </p:cNvPr>
          <p:cNvSpPr>
            <a:spLocks noGrp="1"/>
          </p:cNvSpPr>
          <p:nvPr>
            <p:ph type="body" idx="11"/>
          </p:nvPr>
        </p:nvSpPr>
        <p:spPr/>
        <p:txBody>
          <a:bodyPr/>
          <a:lstStyle/>
          <a:p>
            <a:r>
              <a:rPr lang="en-US"/>
              <a:t>CARD/BACKPLANE DETAIL VIEW</a:t>
            </a:r>
          </a:p>
        </p:txBody>
      </p:sp>
      <p:pic>
        <p:nvPicPr>
          <p:cNvPr id="4" name="Picture 3" descr="A screenshot of a computer program&#10;&#10;AI-generated content may be incorrect.">
            <a:extLst>
              <a:ext uri="{FF2B5EF4-FFF2-40B4-BE49-F238E27FC236}">
                <a16:creationId xmlns:a16="http://schemas.microsoft.com/office/drawing/2014/main" id="{238F0176-6DD7-A357-5CE1-CA84A8474806}"/>
              </a:ext>
            </a:extLst>
          </p:cNvPr>
          <p:cNvPicPr>
            <a:picLocks noChangeAspect="1"/>
          </p:cNvPicPr>
          <p:nvPr/>
        </p:nvPicPr>
        <p:blipFill>
          <a:blip r:embed="rId2"/>
          <a:srcRect r="104" b="57971"/>
          <a:stretch/>
        </p:blipFill>
        <p:spPr>
          <a:xfrm>
            <a:off x="125997" y="1385957"/>
            <a:ext cx="8687706" cy="4682435"/>
          </a:xfrm>
          <a:prstGeom prst="rect">
            <a:avLst/>
          </a:prstGeom>
        </p:spPr>
      </p:pic>
    </p:spTree>
    <p:extLst>
      <p:ext uri="{BB962C8B-B14F-4D97-AF65-F5344CB8AC3E}">
        <p14:creationId xmlns:p14="http://schemas.microsoft.com/office/powerpoint/2010/main" val="116273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E3501-248D-361F-D428-D4DAC234FA42}"/>
              </a:ext>
            </a:extLst>
          </p:cNvPr>
          <p:cNvSpPr>
            <a:spLocks noGrp="1"/>
          </p:cNvSpPr>
          <p:nvPr>
            <p:ph type="title"/>
          </p:nvPr>
        </p:nvSpPr>
        <p:spPr/>
        <p:txBody>
          <a:bodyPr/>
          <a:lstStyle/>
          <a:p>
            <a:r>
              <a:rPr lang="en-US"/>
              <a:t>BLOCK DIAGRAM</a:t>
            </a:r>
          </a:p>
        </p:txBody>
      </p:sp>
      <p:sp>
        <p:nvSpPr>
          <p:cNvPr id="3" name="Text Placeholder 2">
            <a:extLst>
              <a:ext uri="{FF2B5EF4-FFF2-40B4-BE49-F238E27FC236}">
                <a16:creationId xmlns:a16="http://schemas.microsoft.com/office/drawing/2014/main" id="{E53E2625-A27F-38D1-7F0B-BAB67A12BC5E}"/>
              </a:ext>
            </a:extLst>
          </p:cNvPr>
          <p:cNvSpPr>
            <a:spLocks noGrp="1"/>
          </p:cNvSpPr>
          <p:nvPr>
            <p:ph type="body" idx="11"/>
          </p:nvPr>
        </p:nvSpPr>
        <p:spPr/>
        <p:txBody>
          <a:bodyPr/>
          <a:lstStyle/>
          <a:p>
            <a:r>
              <a:rPr lang="en-US"/>
              <a:t>PANEL/BACKPLANE DETAIL VIEW</a:t>
            </a:r>
          </a:p>
        </p:txBody>
      </p:sp>
      <p:pic>
        <p:nvPicPr>
          <p:cNvPr id="6" name="Picture 5" descr="A screenshot of a computer program&#10;&#10;AI-generated content may be incorrect.">
            <a:extLst>
              <a:ext uri="{FF2B5EF4-FFF2-40B4-BE49-F238E27FC236}">
                <a16:creationId xmlns:a16="http://schemas.microsoft.com/office/drawing/2014/main" id="{F33A4931-5160-4C6F-F238-F3104C131903}"/>
              </a:ext>
            </a:extLst>
          </p:cNvPr>
          <p:cNvPicPr>
            <a:picLocks noChangeAspect="1"/>
          </p:cNvPicPr>
          <p:nvPr/>
        </p:nvPicPr>
        <p:blipFill>
          <a:blip r:embed="rId2"/>
          <a:srcRect l="134" t="35553" r="-47" b="1368"/>
          <a:stretch/>
        </p:blipFill>
        <p:spPr>
          <a:xfrm>
            <a:off x="2304459" y="1369035"/>
            <a:ext cx="6837473" cy="5488424"/>
          </a:xfrm>
          <a:prstGeom prst="rect">
            <a:avLst/>
          </a:prstGeom>
        </p:spPr>
      </p:pic>
      <p:sp>
        <p:nvSpPr>
          <p:cNvPr id="7" name="Rectangle 6">
            <a:extLst>
              <a:ext uri="{FF2B5EF4-FFF2-40B4-BE49-F238E27FC236}">
                <a16:creationId xmlns:a16="http://schemas.microsoft.com/office/drawing/2014/main" id="{F244B0D5-D64F-301D-7CE6-CA1E5DB0AB39}"/>
              </a:ext>
            </a:extLst>
          </p:cNvPr>
          <p:cNvSpPr/>
          <p:nvPr/>
        </p:nvSpPr>
        <p:spPr>
          <a:xfrm>
            <a:off x="8556877" y="2066234"/>
            <a:ext cx="581472" cy="476142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51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a:t>Extruded ENCLOSURE</a:t>
            </a:r>
          </a:p>
        </p:txBody>
      </p:sp>
      <p:pic>
        <p:nvPicPr>
          <p:cNvPr id="2" name="Picture 1" descr="A silver rectangular object with a white background&#10;&#10;AI-generated content may be incorrect.">
            <a:extLst>
              <a:ext uri="{FF2B5EF4-FFF2-40B4-BE49-F238E27FC236}">
                <a16:creationId xmlns:a16="http://schemas.microsoft.com/office/drawing/2014/main" id="{B323C493-58CF-9578-26A3-072A36C49078}"/>
              </a:ext>
            </a:extLst>
          </p:cNvPr>
          <p:cNvPicPr>
            <a:picLocks noChangeAspect="1"/>
          </p:cNvPicPr>
          <p:nvPr/>
        </p:nvPicPr>
        <p:blipFill>
          <a:blip r:embed="rId2"/>
          <a:stretch>
            <a:fillRect/>
          </a:stretch>
        </p:blipFill>
        <p:spPr>
          <a:xfrm>
            <a:off x="4354087" y="1676108"/>
            <a:ext cx="4709536" cy="4700058"/>
          </a:xfrm>
          <a:prstGeom prst="rect">
            <a:avLst/>
          </a:prstGeom>
        </p:spPr>
      </p:pic>
      <p:pic>
        <p:nvPicPr>
          <p:cNvPr id="5" name="Picture 4" descr="A drawing of a rectangular object&#10;&#10;AI-generated content may be incorrect.">
            <a:extLst>
              <a:ext uri="{FF2B5EF4-FFF2-40B4-BE49-F238E27FC236}">
                <a16:creationId xmlns:a16="http://schemas.microsoft.com/office/drawing/2014/main" id="{87AA8324-945E-E125-2D3F-CC8772C33B9E}"/>
              </a:ext>
            </a:extLst>
          </p:cNvPr>
          <p:cNvPicPr>
            <a:picLocks noChangeAspect="1"/>
          </p:cNvPicPr>
          <p:nvPr/>
        </p:nvPicPr>
        <p:blipFill>
          <a:blip r:embed="rId3"/>
          <a:stretch>
            <a:fillRect/>
          </a:stretch>
        </p:blipFill>
        <p:spPr>
          <a:xfrm>
            <a:off x="146685" y="1679257"/>
            <a:ext cx="4072890" cy="3072765"/>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1A559-5AD8-800C-F9F7-6F5377F951D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E8AB56EB-1850-5C07-7260-F94DE89E816C}"/>
              </a:ext>
            </a:extLst>
          </p:cNvPr>
          <p:cNvSpPr>
            <a:spLocks noGrp="1"/>
          </p:cNvSpPr>
          <p:nvPr>
            <p:ph type="title"/>
          </p:nvPr>
        </p:nvSpPr>
        <p:spPr/>
        <p:txBody>
          <a:bodyPr/>
          <a:lstStyle/>
          <a:p>
            <a:r>
              <a:rPr lang="en-US"/>
              <a:t>ELECTRICAL SCHEMATIC</a:t>
            </a:r>
          </a:p>
        </p:txBody>
      </p:sp>
      <p:sp>
        <p:nvSpPr>
          <p:cNvPr id="8" name="Text Placeholder 2">
            <a:extLst>
              <a:ext uri="{FF2B5EF4-FFF2-40B4-BE49-F238E27FC236}">
                <a16:creationId xmlns:a16="http://schemas.microsoft.com/office/drawing/2014/main" id="{742B38A2-88A0-075C-35C8-D142E581AF53}"/>
              </a:ext>
            </a:extLst>
          </p:cNvPr>
          <p:cNvSpPr>
            <a:spLocks noGrp="1"/>
          </p:cNvSpPr>
          <p:nvPr>
            <p:ph type="body" idx="11"/>
          </p:nvPr>
        </p:nvSpPr>
        <p:spPr>
          <a:xfrm>
            <a:off x="457200" y="924643"/>
            <a:ext cx="8229600" cy="442912"/>
          </a:xfrm>
        </p:spPr>
        <p:txBody>
          <a:bodyPr/>
          <a:lstStyle/>
          <a:p>
            <a:r>
              <a:rPr lang="en-US" sz="2400"/>
              <a:t>Card</a:t>
            </a:r>
            <a:endParaRPr lang="en-US"/>
          </a:p>
        </p:txBody>
      </p:sp>
      <p:pic>
        <p:nvPicPr>
          <p:cNvPr id="2" name="Picture 1" descr="A diagram of a computer&#10;&#10;AI-generated content may be incorrect.">
            <a:extLst>
              <a:ext uri="{FF2B5EF4-FFF2-40B4-BE49-F238E27FC236}">
                <a16:creationId xmlns:a16="http://schemas.microsoft.com/office/drawing/2014/main" id="{90C24FEC-D810-DBC7-47FA-11EB3B661A46}"/>
              </a:ext>
            </a:extLst>
          </p:cNvPr>
          <p:cNvPicPr>
            <a:picLocks noChangeAspect="1"/>
          </p:cNvPicPr>
          <p:nvPr/>
        </p:nvPicPr>
        <p:blipFill>
          <a:blip r:embed="rId2"/>
          <a:stretch>
            <a:fillRect/>
          </a:stretch>
        </p:blipFill>
        <p:spPr>
          <a:xfrm>
            <a:off x="0" y="1364723"/>
            <a:ext cx="9136380" cy="6361987"/>
          </a:xfrm>
          <a:prstGeom prst="rect">
            <a:avLst/>
          </a:prstGeom>
        </p:spPr>
      </p:pic>
    </p:spTree>
    <p:extLst>
      <p:ext uri="{BB962C8B-B14F-4D97-AF65-F5344CB8AC3E}">
        <p14:creationId xmlns:p14="http://schemas.microsoft.com/office/powerpoint/2010/main" val="26382200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300AE-6582-9BB1-EE86-A854C1BFE78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3B48A1C-6BE2-3207-51FB-A44F53729AE7}"/>
              </a:ext>
            </a:extLst>
          </p:cNvPr>
          <p:cNvSpPr>
            <a:spLocks noGrp="1"/>
          </p:cNvSpPr>
          <p:nvPr>
            <p:ph type="title"/>
          </p:nvPr>
        </p:nvSpPr>
        <p:spPr/>
        <p:txBody>
          <a:bodyPr/>
          <a:lstStyle/>
          <a:p>
            <a:r>
              <a:rPr lang="en-US"/>
              <a:t>ELECTRICAL SCHEMATIC</a:t>
            </a:r>
          </a:p>
        </p:txBody>
      </p:sp>
      <p:sp>
        <p:nvSpPr>
          <p:cNvPr id="8" name="Text Placeholder 2">
            <a:extLst>
              <a:ext uri="{FF2B5EF4-FFF2-40B4-BE49-F238E27FC236}">
                <a16:creationId xmlns:a16="http://schemas.microsoft.com/office/drawing/2014/main" id="{4CD9FCCE-1EFC-2C73-4FE2-6E7CDD6871BA}"/>
              </a:ext>
            </a:extLst>
          </p:cNvPr>
          <p:cNvSpPr>
            <a:spLocks noGrp="1"/>
          </p:cNvSpPr>
          <p:nvPr>
            <p:ph type="body" idx="11"/>
          </p:nvPr>
        </p:nvSpPr>
        <p:spPr>
          <a:xfrm>
            <a:off x="457200" y="924643"/>
            <a:ext cx="8229600" cy="442912"/>
          </a:xfrm>
        </p:spPr>
        <p:txBody>
          <a:bodyPr/>
          <a:lstStyle/>
          <a:p>
            <a:r>
              <a:rPr lang="en-US" sz="2400"/>
              <a:t>Card – USB-C in</a:t>
            </a:r>
            <a:endParaRPr lang="en-US"/>
          </a:p>
        </p:txBody>
      </p:sp>
      <p:pic>
        <p:nvPicPr>
          <p:cNvPr id="3" name="Picture 2" descr="A screenshot of a computer&#10;&#10;AI-generated content may be incorrect.">
            <a:extLst>
              <a:ext uri="{FF2B5EF4-FFF2-40B4-BE49-F238E27FC236}">
                <a16:creationId xmlns:a16="http://schemas.microsoft.com/office/drawing/2014/main" id="{D255709E-6CC1-7D8D-12BC-09F907D22B0D}"/>
              </a:ext>
            </a:extLst>
          </p:cNvPr>
          <p:cNvPicPr>
            <a:picLocks noChangeAspect="1"/>
          </p:cNvPicPr>
          <p:nvPr/>
        </p:nvPicPr>
        <p:blipFill>
          <a:blip r:embed="rId2"/>
          <a:stretch>
            <a:fillRect/>
          </a:stretch>
        </p:blipFill>
        <p:spPr>
          <a:xfrm>
            <a:off x="263657" y="1457739"/>
            <a:ext cx="4050208" cy="4594087"/>
          </a:xfrm>
          <a:prstGeom prst="rect">
            <a:avLst/>
          </a:prstGeom>
        </p:spPr>
      </p:pic>
    </p:spTree>
    <p:extLst>
      <p:ext uri="{BB962C8B-B14F-4D97-AF65-F5344CB8AC3E}">
        <p14:creationId xmlns:p14="http://schemas.microsoft.com/office/powerpoint/2010/main" val="199571008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4554A-67BE-BFD1-7497-9C444DCD906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9BD3E7FD-23E4-FB21-B3E9-A4B4B86BF9C8}"/>
              </a:ext>
            </a:extLst>
          </p:cNvPr>
          <p:cNvSpPr>
            <a:spLocks noGrp="1"/>
          </p:cNvSpPr>
          <p:nvPr>
            <p:ph type="title"/>
          </p:nvPr>
        </p:nvSpPr>
        <p:spPr/>
        <p:txBody>
          <a:bodyPr/>
          <a:lstStyle/>
          <a:p>
            <a:r>
              <a:rPr lang="en-US"/>
              <a:t>ELECTRICAL SCHEMATIC</a:t>
            </a:r>
          </a:p>
        </p:txBody>
      </p:sp>
      <p:sp>
        <p:nvSpPr>
          <p:cNvPr id="8" name="Text Placeholder 2">
            <a:extLst>
              <a:ext uri="{FF2B5EF4-FFF2-40B4-BE49-F238E27FC236}">
                <a16:creationId xmlns:a16="http://schemas.microsoft.com/office/drawing/2014/main" id="{34AD783B-272F-C238-1479-F934B3859004}"/>
              </a:ext>
            </a:extLst>
          </p:cNvPr>
          <p:cNvSpPr>
            <a:spLocks noGrp="1"/>
          </p:cNvSpPr>
          <p:nvPr>
            <p:ph type="body" idx="11"/>
          </p:nvPr>
        </p:nvSpPr>
        <p:spPr>
          <a:xfrm>
            <a:off x="457200" y="924643"/>
            <a:ext cx="8229600" cy="442912"/>
          </a:xfrm>
        </p:spPr>
        <p:txBody>
          <a:bodyPr/>
          <a:lstStyle/>
          <a:p>
            <a:r>
              <a:rPr lang="en-US" sz="2400"/>
              <a:t>Card – POWER Regulation</a:t>
            </a:r>
            <a:endParaRPr lang="en-US"/>
          </a:p>
        </p:txBody>
      </p:sp>
      <p:pic>
        <p:nvPicPr>
          <p:cNvPr id="2" name="Picture 1" descr="A computer screen shot of a circuit board&#10;&#10;AI-generated content may be incorrect.">
            <a:extLst>
              <a:ext uri="{FF2B5EF4-FFF2-40B4-BE49-F238E27FC236}">
                <a16:creationId xmlns:a16="http://schemas.microsoft.com/office/drawing/2014/main" id="{5F766568-2BA4-DFEE-F80E-6C24E4E1CAF5}"/>
              </a:ext>
            </a:extLst>
          </p:cNvPr>
          <p:cNvPicPr>
            <a:picLocks noChangeAspect="1"/>
          </p:cNvPicPr>
          <p:nvPr/>
        </p:nvPicPr>
        <p:blipFill>
          <a:blip r:embed="rId2"/>
          <a:stretch>
            <a:fillRect/>
          </a:stretch>
        </p:blipFill>
        <p:spPr>
          <a:xfrm>
            <a:off x="0" y="1922835"/>
            <a:ext cx="9144000" cy="3012330"/>
          </a:xfrm>
          <a:prstGeom prst="rect">
            <a:avLst/>
          </a:prstGeom>
        </p:spPr>
      </p:pic>
    </p:spTree>
    <p:extLst>
      <p:ext uri="{BB962C8B-B14F-4D97-AF65-F5344CB8AC3E}">
        <p14:creationId xmlns:p14="http://schemas.microsoft.com/office/powerpoint/2010/main" val="8716409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1A43-22A0-588D-CA1D-DEDA32BED62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58B49CA-4DDD-B1B1-9652-FAE5BB0131A5}"/>
              </a:ext>
            </a:extLst>
          </p:cNvPr>
          <p:cNvSpPr>
            <a:spLocks noGrp="1"/>
          </p:cNvSpPr>
          <p:nvPr>
            <p:ph type="body" idx="11"/>
          </p:nvPr>
        </p:nvSpPr>
        <p:spPr/>
        <p:txBody>
          <a:bodyPr/>
          <a:lstStyle/>
          <a:p>
            <a:r>
              <a:rPr lang="en-US"/>
              <a:t>QSPI FLASH </a:t>
            </a:r>
            <a:r>
              <a:rPr lang="en-US" err="1"/>
              <a:t>MEmORY</a:t>
            </a:r>
          </a:p>
        </p:txBody>
      </p:sp>
      <p:pic>
        <p:nvPicPr>
          <p:cNvPr id="5" name="Picture 4" descr="A screenshot of a computer&#10;&#10;AI-generated content may be incorrect.">
            <a:extLst>
              <a:ext uri="{FF2B5EF4-FFF2-40B4-BE49-F238E27FC236}">
                <a16:creationId xmlns:a16="http://schemas.microsoft.com/office/drawing/2014/main" id="{151A8AFD-7E1D-F57D-3287-A30907D9E5F0}"/>
              </a:ext>
            </a:extLst>
          </p:cNvPr>
          <p:cNvPicPr>
            <a:picLocks noChangeAspect="1"/>
          </p:cNvPicPr>
          <p:nvPr/>
        </p:nvPicPr>
        <p:blipFill>
          <a:blip r:embed="rId2"/>
          <a:stretch>
            <a:fillRect/>
          </a:stretch>
        </p:blipFill>
        <p:spPr>
          <a:xfrm>
            <a:off x="216246" y="1715328"/>
            <a:ext cx="5553075" cy="3924300"/>
          </a:xfrm>
          <a:prstGeom prst="rect">
            <a:avLst/>
          </a:prstGeom>
        </p:spPr>
      </p:pic>
    </p:spTree>
    <p:extLst>
      <p:ext uri="{BB962C8B-B14F-4D97-AF65-F5344CB8AC3E}">
        <p14:creationId xmlns:p14="http://schemas.microsoft.com/office/powerpoint/2010/main" val="330477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29D9-E569-08BE-FC25-3074746B745C}"/>
              </a:ext>
            </a:extLst>
          </p:cNvPr>
          <p:cNvSpPr>
            <a:spLocks noGrp="1"/>
          </p:cNvSpPr>
          <p:nvPr>
            <p:ph type="title"/>
          </p:nvPr>
        </p:nvSpPr>
        <p:spPr/>
        <p:txBody>
          <a:bodyPr/>
          <a:lstStyle/>
          <a:p>
            <a:r>
              <a:rPr lang="en-US" dirty="0"/>
              <a:t>Card</a:t>
            </a:r>
          </a:p>
        </p:txBody>
      </p:sp>
      <p:sp>
        <p:nvSpPr>
          <p:cNvPr id="3" name="Text Placeholder 2">
            <a:extLst>
              <a:ext uri="{FF2B5EF4-FFF2-40B4-BE49-F238E27FC236}">
                <a16:creationId xmlns:a16="http://schemas.microsoft.com/office/drawing/2014/main" id="{1623C214-65D9-8797-1A6C-3313A3B1D56B}"/>
              </a:ext>
            </a:extLst>
          </p:cNvPr>
          <p:cNvSpPr>
            <a:spLocks noGrp="1"/>
          </p:cNvSpPr>
          <p:nvPr>
            <p:ph type="body" idx="11"/>
          </p:nvPr>
        </p:nvSpPr>
        <p:spPr/>
        <p:txBody>
          <a:bodyPr/>
          <a:lstStyle/>
          <a:p>
            <a:r>
              <a:rPr lang="en-US" dirty="0"/>
              <a:t>Full View</a:t>
            </a:r>
          </a:p>
        </p:txBody>
      </p:sp>
      <p:pic>
        <p:nvPicPr>
          <p:cNvPr id="4" name="Picture 3" descr="A computer screen shot of a computer&#10;&#10;AI-generated content may be incorrect.">
            <a:extLst>
              <a:ext uri="{FF2B5EF4-FFF2-40B4-BE49-F238E27FC236}">
                <a16:creationId xmlns:a16="http://schemas.microsoft.com/office/drawing/2014/main" id="{AE1A1B0E-3AD8-1296-B8E7-6D71910C163E}"/>
              </a:ext>
            </a:extLst>
          </p:cNvPr>
          <p:cNvPicPr>
            <a:picLocks noChangeAspect="1"/>
          </p:cNvPicPr>
          <p:nvPr/>
        </p:nvPicPr>
        <p:blipFill>
          <a:blip r:embed="rId2"/>
          <a:stretch>
            <a:fillRect/>
          </a:stretch>
        </p:blipFill>
        <p:spPr>
          <a:xfrm>
            <a:off x="58465" y="1274078"/>
            <a:ext cx="9144000" cy="2368793"/>
          </a:xfrm>
          <a:prstGeom prst="rect">
            <a:avLst/>
          </a:prstGeom>
        </p:spPr>
      </p:pic>
      <p:pic>
        <p:nvPicPr>
          <p:cNvPr id="5" name="Picture 4" descr="A green circuit board with yellow dots and numbers&#10;&#10;AI-generated content may be incorrect.">
            <a:extLst>
              <a:ext uri="{FF2B5EF4-FFF2-40B4-BE49-F238E27FC236}">
                <a16:creationId xmlns:a16="http://schemas.microsoft.com/office/drawing/2014/main" id="{3DDB5109-4D43-8B7D-7E77-B6754E2463EE}"/>
              </a:ext>
            </a:extLst>
          </p:cNvPr>
          <p:cNvPicPr>
            <a:picLocks noChangeAspect="1"/>
          </p:cNvPicPr>
          <p:nvPr/>
        </p:nvPicPr>
        <p:blipFill>
          <a:blip r:embed="rId3"/>
          <a:stretch>
            <a:fillRect/>
          </a:stretch>
        </p:blipFill>
        <p:spPr>
          <a:xfrm>
            <a:off x="58465" y="3548444"/>
            <a:ext cx="9144000" cy="2403751"/>
          </a:xfrm>
          <a:prstGeom prst="rect">
            <a:avLst/>
          </a:prstGeom>
        </p:spPr>
      </p:pic>
    </p:spTree>
    <p:extLst>
      <p:ext uri="{BB962C8B-B14F-4D97-AF65-F5344CB8AC3E}">
        <p14:creationId xmlns:p14="http://schemas.microsoft.com/office/powerpoint/2010/main" val="2219919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53B1-B8FA-D722-84E4-0CB3CDD3E241}"/>
              </a:ext>
            </a:extLst>
          </p:cNvPr>
          <p:cNvSpPr>
            <a:spLocks noGrp="1"/>
          </p:cNvSpPr>
          <p:nvPr>
            <p:ph type="title"/>
          </p:nvPr>
        </p:nvSpPr>
        <p:spPr/>
        <p:txBody>
          <a:bodyPr/>
          <a:lstStyle/>
          <a:p>
            <a:r>
              <a:rPr lang="en-US"/>
              <a:t>CARD</a:t>
            </a:r>
          </a:p>
        </p:txBody>
      </p:sp>
      <p:sp>
        <p:nvSpPr>
          <p:cNvPr id="3" name="Text Placeholder 2">
            <a:extLst>
              <a:ext uri="{FF2B5EF4-FFF2-40B4-BE49-F238E27FC236}">
                <a16:creationId xmlns:a16="http://schemas.microsoft.com/office/drawing/2014/main" id="{1EDE5FFD-708C-C554-C113-9674CCBB895F}"/>
              </a:ext>
            </a:extLst>
          </p:cNvPr>
          <p:cNvSpPr>
            <a:spLocks noGrp="1"/>
          </p:cNvSpPr>
          <p:nvPr>
            <p:ph type="body" idx="11"/>
          </p:nvPr>
        </p:nvSpPr>
        <p:spPr/>
        <p:txBody>
          <a:bodyPr/>
          <a:lstStyle/>
          <a:p>
            <a:r>
              <a:rPr lang="en-US"/>
              <a:t>REAR VIEW</a:t>
            </a:r>
          </a:p>
        </p:txBody>
      </p:sp>
      <p:pic>
        <p:nvPicPr>
          <p:cNvPr id="5" name="Picture 4" descr="A computer screen shot of a blue circuit board&#10;&#10;AI-generated content may be incorrect.">
            <a:extLst>
              <a:ext uri="{FF2B5EF4-FFF2-40B4-BE49-F238E27FC236}">
                <a16:creationId xmlns:a16="http://schemas.microsoft.com/office/drawing/2014/main" id="{0F14EDB5-E988-F5C1-0AF4-77D7222A4A2B}"/>
              </a:ext>
            </a:extLst>
          </p:cNvPr>
          <p:cNvPicPr>
            <a:picLocks noChangeAspect="1"/>
          </p:cNvPicPr>
          <p:nvPr/>
        </p:nvPicPr>
        <p:blipFill>
          <a:blip r:embed="rId2"/>
          <a:stretch>
            <a:fillRect/>
          </a:stretch>
        </p:blipFill>
        <p:spPr>
          <a:xfrm>
            <a:off x="5847" y="1292741"/>
            <a:ext cx="9144000" cy="2331464"/>
          </a:xfrm>
          <a:prstGeom prst="rect">
            <a:avLst/>
          </a:prstGeom>
        </p:spPr>
      </p:pic>
      <p:pic>
        <p:nvPicPr>
          <p:cNvPr id="6" name="Picture 5" descr="A green circuit board with white and yellow dots&#10;&#10;AI-generated content may be incorrect.">
            <a:extLst>
              <a:ext uri="{FF2B5EF4-FFF2-40B4-BE49-F238E27FC236}">
                <a16:creationId xmlns:a16="http://schemas.microsoft.com/office/drawing/2014/main" id="{F06C8406-EF05-4EA5-2D70-A147C6FA9DAC}"/>
              </a:ext>
            </a:extLst>
          </p:cNvPr>
          <p:cNvPicPr>
            <a:picLocks noChangeAspect="1"/>
          </p:cNvPicPr>
          <p:nvPr/>
        </p:nvPicPr>
        <p:blipFill>
          <a:blip r:embed="rId3"/>
          <a:stretch>
            <a:fillRect/>
          </a:stretch>
        </p:blipFill>
        <p:spPr>
          <a:xfrm>
            <a:off x="5847" y="3693445"/>
            <a:ext cx="9144000" cy="2277451"/>
          </a:xfrm>
          <a:prstGeom prst="rect">
            <a:avLst/>
          </a:prstGeom>
        </p:spPr>
      </p:pic>
    </p:spTree>
    <p:extLst>
      <p:ext uri="{BB962C8B-B14F-4D97-AF65-F5344CB8AC3E}">
        <p14:creationId xmlns:p14="http://schemas.microsoft.com/office/powerpoint/2010/main" val="4293298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297665"/>
            <a:ext cx="8235949" cy="4456944"/>
          </a:xfrm>
        </p:spPr>
        <p:txBody>
          <a:bodyPr>
            <a:noAutofit/>
          </a:bodyPr>
          <a:lstStyle/>
          <a:p>
            <a:pPr marL="285750" indent="-285750">
              <a:buFont typeface="Arial" panose="020B0604020202020204" pitchFamily="34" charset="0"/>
              <a:buChar char="•"/>
            </a:pPr>
            <a:r>
              <a:rPr lang="en-US" sz="2400"/>
              <a:t>Project Overview</a:t>
            </a:r>
          </a:p>
          <a:p>
            <a:pPr marL="285750" indent="-285750">
              <a:buFont typeface="Arial" panose="020B0604020202020204" pitchFamily="34" charset="0"/>
              <a:buChar char="•"/>
            </a:pPr>
            <a:r>
              <a:rPr lang="en-US" sz="2400"/>
              <a:t>Major Components</a:t>
            </a:r>
          </a:p>
          <a:p>
            <a:pPr marL="285750" indent="-285750">
              <a:buFont typeface="Arial" panose="020B0604020202020204" pitchFamily="34" charset="0"/>
              <a:buChar char="•"/>
            </a:pPr>
            <a:r>
              <a:rPr lang="en-US" sz="2400"/>
              <a:t>Block Diagram</a:t>
            </a:r>
          </a:p>
          <a:p>
            <a:pPr marL="285750" indent="-285750">
              <a:buFont typeface="Arial" panose="020B0604020202020204" pitchFamily="34" charset="0"/>
              <a:buChar char="•"/>
            </a:pPr>
            <a:r>
              <a:rPr lang="en-US" sz="2400"/>
              <a:t>Packaging Design</a:t>
            </a:r>
          </a:p>
          <a:p>
            <a:pPr marL="285750" indent="-285750">
              <a:buFont typeface="Arial" panose="020B0604020202020204" pitchFamily="34" charset="0"/>
              <a:buChar char="•"/>
            </a:pPr>
            <a:r>
              <a:rPr lang="en-US" sz="2400"/>
              <a:t>Electrical Schematic</a:t>
            </a:r>
          </a:p>
          <a:p>
            <a:pPr marL="285750" indent="-285750">
              <a:buFont typeface="Arial" panose="020B0604020202020204" pitchFamily="34" charset="0"/>
              <a:buChar char="•"/>
            </a:pPr>
            <a:r>
              <a:rPr lang="en-US" sz="2400"/>
              <a:t>PCB Layout</a:t>
            </a:r>
          </a:p>
          <a:p>
            <a:pPr marL="285750" indent="-285750">
              <a:buFont typeface="Arial" panose="020B0604020202020204" pitchFamily="34" charset="0"/>
              <a:buChar char="•"/>
            </a:pPr>
            <a:r>
              <a:rPr lang="en-US" sz="2400"/>
              <a:t>Prototyping Progress</a:t>
            </a:r>
          </a:p>
          <a:p>
            <a:pPr marL="285750" indent="-285750">
              <a:buFont typeface="Arial" panose="020B0604020202020204" pitchFamily="34" charset="0"/>
              <a:buChar char="•"/>
            </a:pPr>
            <a:r>
              <a:rPr lang="en-US" sz="2400"/>
              <a:t>Software Development Status</a:t>
            </a:r>
          </a:p>
          <a:p>
            <a:pPr marL="285750" indent="-285750">
              <a:buFont typeface="Arial" panose="020B0604020202020204" pitchFamily="34" charset="0"/>
              <a:buChar char="•"/>
            </a:pPr>
            <a:r>
              <a:rPr lang="en-US" sz="2400"/>
              <a:t>Project Timeline</a:t>
            </a:r>
          </a:p>
          <a:p>
            <a:pPr marL="285750" indent="-285750">
              <a:buFont typeface="Arial" panose="020B0604020202020204" pitchFamily="34" charset="0"/>
              <a:buChar char="•"/>
            </a:pPr>
            <a:r>
              <a:rPr lang="en-US" sz="2400"/>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66913-D996-17FF-9477-DFA0C2EF5329}"/>
              </a:ext>
            </a:extLst>
          </p:cNvPr>
          <p:cNvSpPr>
            <a:spLocks noGrp="1"/>
          </p:cNvSpPr>
          <p:nvPr>
            <p:ph type="title"/>
          </p:nvPr>
        </p:nvSpPr>
        <p:spPr/>
        <p:txBody>
          <a:bodyPr/>
          <a:lstStyle/>
          <a:p>
            <a:r>
              <a:rPr lang="en-US" dirty="0"/>
              <a:t>Card</a:t>
            </a:r>
          </a:p>
        </p:txBody>
      </p:sp>
      <p:sp>
        <p:nvSpPr>
          <p:cNvPr id="3" name="Text Placeholder 2">
            <a:extLst>
              <a:ext uri="{FF2B5EF4-FFF2-40B4-BE49-F238E27FC236}">
                <a16:creationId xmlns:a16="http://schemas.microsoft.com/office/drawing/2014/main" id="{E5BFD3BE-8302-BC6C-27EB-A59C33A745AC}"/>
              </a:ext>
            </a:extLst>
          </p:cNvPr>
          <p:cNvSpPr>
            <a:spLocks noGrp="1"/>
          </p:cNvSpPr>
          <p:nvPr>
            <p:ph type="body" idx="11"/>
          </p:nvPr>
        </p:nvSpPr>
        <p:spPr/>
        <p:txBody>
          <a:bodyPr/>
          <a:lstStyle/>
          <a:p>
            <a:r>
              <a:rPr lang="en-US"/>
              <a:t>USB-C</a:t>
            </a:r>
            <a:endParaRPr lang="en-US" dirty="0"/>
          </a:p>
        </p:txBody>
      </p:sp>
      <p:pic>
        <p:nvPicPr>
          <p:cNvPr id="4" name="Picture 3" descr="A close up of a circuit board&#10;&#10;AI-generated content may be incorrect.">
            <a:extLst>
              <a:ext uri="{FF2B5EF4-FFF2-40B4-BE49-F238E27FC236}">
                <a16:creationId xmlns:a16="http://schemas.microsoft.com/office/drawing/2014/main" id="{F2877B63-EA0A-4AA9-FA8B-F8C1425AF4C7}"/>
              </a:ext>
            </a:extLst>
          </p:cNvPr>
          <p:cNvPicPr>
            <a:picLocks noChangeAspect="1"/>
          </p:cNvPicPr>
          <p:nvPr/>
        </p:nvPicPr>
        <p:blipFill>
          <a:blip r:embed="rId2"/>
          <a:stretch>
            <a:fillRect/>
          </a:stretch>
        </p:blipFill>
        <p:spPr>
          <a:xfrm>
            <a:off x="203888" y="1752600"/>
            <a:ext cx="2731664" cy="4739640"/>
          </a:xfrm>
          <a:prstGeom prst="rect">
            <a:avLst/>
          </a:prstGeom>
        </p:spPr>
      </p:pic>
      <p:pic>
        <p:nvPicPr>
          <p:cNvPr id="5" name="Picture 4" descr="A computer circuit board with many different components&#10;&#10;AI-generated content may be incorrect.">
            <a:extLst>
              <a:ext uri="{FF2B5EF4-FFF2-40B4-BE49-F238E27FC236}">
                <a16:creationId xmlns:a16="http://schemas.microsoft.com/office/drawing/2014/main" id="{E304C541-3A92-8529-EAAD-B09EB4816826}"/>
              </a:ext>
            </a:extLst>
          </p:cNvPr>
          <p:cNvPicPr>
            <a:picLocks noChangeAspect="1"/>
          </p:cNvPicPr>
          <p:nvPr/>
        </p:nvPicPr>
        <p:blipFill>
          <a:blip r:embed="rId3"/>
          <a:stretch>
            <a:fillRect/>
          </a:stretch>
        </p:blipFill>
        <p:spPr>
          <a:xfrm>
            <a:off x="3266750" y="1836420"/>
            <a:ext cx="3136281" cy="4655820"/>
          </a:xfrm>
          <a:prstGeom prst="rect">
            <a:avLst/>
          </a:prstGeom>
        </p:spPr>
      </p:pic>
      <p:pic>
        <p:nvPicPr>
          <p:cNvPr id="6" name="Picture 5" descr="A close up of a circuit board&#10;&#10;AI-generated content may be incorrect.">
            <a:extLst>
              <a:ext uri="{FF2B5EF4-FFF2-40B4-BE49-F238E27FC236}">
                <a16:creationId xmlns:a16="http://schemas.microsoft.com/office/drawing/2014/main" id="{1BDD2A78-B091-21C7-B91C-26C8B3BF1D35}"/>
              </a:ext>
            </a:extLst>
          </p:cNvPr>
          <p:cNvPicPr>
            <a:picLocks noChangeAspect="1"/>
          </p:cNvPicPr>
          <p:nvPr/>
        </p:nvPicPr>
        <p:blipFill>
          <a:blip r:embed="rId4"/>
          <a:stretch>
            <a:fillRect/>
          </a:stretch>
        </p:blipFill>
        <p:spPr>
          <a:xfrm>
            <a:off x="6787515" y="2837497"/>
            <a:ext cx="2167890" cy="3514725"/>
          </a:xfrm>
          <a:prstGeom prst="rect">
            <a:avLst/>
          </a:prstGeom>
        </p:spPr>
      </p:pic>
      <p:pic>
        <p:nvPicPr>
          <p:cNvPr id="7" name="Picture 6" descr="A diagram of a program&#10;&#10;AI-generated content may be incorrect.">
            <a:extLst>
              <a:ext uri="{FF2B5EF4-FFF2-40B4-BE49-F238E27FC236}">
                <a16:creationId xmlns:a16="http://schemas.microsoft.com/office/drawing/2014/main" id="{D06CBC42-676C-DE74-CF9C-2D5A934D207E}"/>
              </a:ext>
            </a:extLst>
          </p:cNvPr>
          <p:cNvPicPr>
            <a:picLocks noChangeAspect="1"/>
          </p:cNvPicPr>
          <p:nvPr/>
        </p:nvPicPr>
        <p:blipFill>
          <a:blip r:embed="rId5"/>
          <a:stretch>
            <a:fillRect/>
          </a:stretch>
        </p:blipFill>
        <p:spPr>
          <a:xfrm>
            <a:off x="6789420" y="1182309"/>
            <a:ext cx="2164080" cy="1224403"/>
          </a:xfrm>
          <a:prstGeom prst="rect">
            <a:avLst/>
          </a:prstGeom>
        </p:spPr>
      </p:pic>
    </p:spTree>
    <p:extLst>
      <p:ext uri="{BB962C8B-B14F-4D97-AF65-F5344CB8AC3E}">
        <p14:creationId xmlns:p14="http://schemas.microsoft.com/office/powerpoint/2010/main" val="2512344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64F4-840C-DA89-909E-A9C57FD96549}"/>
              </a:ext>
            </a:extLst>
          </p:cNvPr>
          <p:cNvSpPr>
            <a:spLocks noGrp="1"/>
          </p:cNvSpPr>
          <p:nvPr>
            <p:ph type="title"/>
          </p:nvPr>
        </p:nvSpPr>
        <p:spPr/>
        <p:txBody>
          <a:bodyPr/>
          <a:lstStyle/>
          <a:p>
            <a:r>
              <a:rPr lang="en-US" dirty="0"/>
              <a:t>Card</a:t>
            </a:r>
          </a:p>
        </p:txBody>
      </p:sp>
      <p:sp>
        <p:nvSpPr>
          <p:cNvPr id="3" name="Text Placeholder 2">
            <a:extLst>
              <a:ext uri="{FF2B5EF4-FFF2-40B4-BE49-F238E27FC236}">
                <a16:creationId xmlns:a16="http://schemas.microsoft.com/office/drawing/2014/main" id="{21A12629-07B5-4948-CB71-055C4715C72D}"/>
              </a:ext>
            </a:extLst>
          </p:cNvPr>
          <p:cNvSpPr>
            <a:spLocks noGrp="1"/>
          </p:cNvSpPr>
          <p:nvPr>
            <p:ph type="body" idx="11"/>
          </p:nvPr>
        </p:nvSpPr>
        <p:spPr/>
        <p:txBody>
          <a:bodyPr/>
          <a:lstStyle/>
          <a:p>
            <a:r>
              <a:rPr lang="en-US"/>
              <a:t>Regulation</a:t>
            </a:r>
            <a:endParaRPr lang="en-US" dirty="0"/>
          </a:p>
        </p:txBody>
      </p:sp>
      <p:pic>
        <p:nvPicPr>
          <p:cNvPr id="4" name="Picture 3" descr="A close up of a computer chip&#10;&#10;AI-generated content may be incorrect.">
            <a:extLst>
              <a:ext uri="{FF2B5EF4-FFF2-40B4-BE49-F238E27FC236}">
                <a16:creationId xmlns:a16="http://schemas.microsoft.com/office/drawing/2014/main" id="{5E3F7698-6A8C-D490-CA39-2BEB5425EF9B}"/>
              </a:ext>
            </a:extLst>
          </p:cNvPr>
          <p:cNvPicPr>
            <a:picLocks noChangeAspect="1"/>
          </p:cNvPicPr>
          <p:nvPr/>
        </p:nvPicPr>
        <p:blipFill>
          <a:blip r:embed="rId2"/>
          <a:srcRect l="69" b="29104"/>
          <a:stretch/>
        </p:blipFill>
        <p:spPr>
          <a:xfrm>
            <a:off x="2285437" y="5087813"/>
            <a:ext cx="3060330" cy="1663157"/>
          </a:xfrm>
          <a:prstGeom prst="rect">
            <a:avLst/>
          </a:prstGeom>
        </p:spPr>
      </p:pic>
      <p:pic>
        <p:nvPicPr>
          <p:cNvPr id="5" name="Picture 4" descr="A computer circuit board with many small circles and numbers&#10;&#10;AI-generated content may be incorrect.">
            <a:extLst>
              <a:ext uri="{FF2B5EF4-FFF2-40B4-BE49-F238E27FC236}">
                <a16:creationId xmlns:a16="http://schemas.microsoft.com/office/drawing/2014/main" id="{99221900-B0ED-7368-9FF5-DFE6CF8AB40F}"/>
              </a:ext>
            </a:extLst>
          </p:cNvPr>
          <p:cNvPicPr>
            <a:picLocks noChangeAspect="1"/>
          </p:cNvPicPr>
          <p:nvPr/>
        </p:nvPicPr>
        <p:blipFill>
          <a:blip r:embed="rId3"/>
          <a:stretch>
            <a:fillRect/>
          </a:stretch>
        </p:blipFill>
        <p:spPr>
          <a:xfrm>
            <a:off x="5237512" y="3313"/>
            <a:ext cx="3594919" cy="3604260"/>
          </a:xfrm>
          <a:prstGeom prst="rect">
            <a:avLst/>
          </a:prstGeom>
        </p:spPr>
      </p:pic>
      <p:pic>
        <p:nvPicPr>
          <p:cNvPr id="6" name="Picture 5" descr="A computer circuit board with many different colored lines&#10;&#10;AI-generated content may be incorrect.">
            <a:extLst>
              <a:ext uri="{FF2B5EF4-FFF2-40B4-BE49-F238E27FC236}">
                <a16:creationId xmlns:a16="http://schemas.microsoft.com/office/drawing/2014/main" id="{9324AF98-AC87-A340-D486-EBEBE13ACEAC}"/>
              </a:ext>
            </a:extLst>
          </p:cNvPr>
          <p:cNvPicPr>
            <a:picLocks noChangeAspect="1"/>
          </p:cNvPicPr>
          <p:nvPr/>
        </p:nvPicPr>
        <p:blipFill>
          <a:blip r:embed="rId4"/>
          <a:stretch>
            <a:fillRect/>
          </a:stretch>
        </p:blipFill>
        <p:spPr>
          <a:xfrm>
            <a:off x="637974" y="1386840"/>
            <a:ext cx="4606692" cy="4267200"/>
          </a:xfrm>
          <a:prstGeom prst="rect">
            <a:avLst/>
          </a:prstGeom>
        </p:spPr>
      </p:pic>
      <p:pic>
        <p:nvPicPr>
          <p:cNvPr id="7" name="Picture 6" descr="A diagram of a power supply&#10;&#10;AI-generated content may be incorrect.">
            <a:extLst>
              <a:ext uri="{FF2B5EF4-FFF2-40B4-BE49-F238E27FC236}">
                <a16:creationId xmlns:a16="http://schemas.microsoft.com/office/drawing/2014/main" id="{67821165-04C0-E83D-943F-1C9FB42323D3}"/>
              </a:ext>
            </a:extLst>
          </p:cNvPr>
          <p:cNvPicPr>
            <a:picLocks noChangeAspect="1"/>
          </p:cNvPicPr>
          <p:nvPr/>
        </p:nvPicPr>
        <p:blipFill>
          <a:blip r:embed="rId5"/>
          <a:stretch>
            <a:fillRect/>
          </a:stretch>
        </p:blipFill>
        <p:spPr>
          <a:xfrm>
            <a:off x="5241241" y="3474720"/>
            <a:ext cx="3599279" cy="3230880"/>
          </a:xfrm>
          <a:prstGeom prst="rect">
            <a:avLst/>
          </a:prstGeom>
        </p:spPr>
      </p:pic>
    </p:spTree>
    <p:extLst>
      <p:ext uri="{BB962C8B-B14F-4D97-AF65-F5344CB8AC3E}">
        <p14:creationId xmlns:p14="http://schemas.microsoft.com/office/powerpoint/2010/main" val="3033525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7F7D-723E-0737-EF6A-E653A3959CBB}"/>
              </a:ext>
            </a:extLst>
          </p:cNvPr>
          <p:cNvSpPr>
            <a:spLocks noGrp="1"/>
          </p:cNvSpPr>
          <p:nvPr>
            <p:ph type="title"/>
          </p:nvPr>
        </p:nvSpPr>
        <p:spPr/>
        <p:txBody>
          <a:bodyPr/>
          <a:lstStyle/>
          <a:p>
            <a:r>
              <a:rPr lang="en-US" dirty="0"/>
              <a:t>Card</a:t>
            </a:r>
          </a:p>
        </p:txBody>
      </p:sp>
      <p:sp>
        <p:nvSpPr>
          <p:cNvPr id="3" name="Text Placeholder 2">
            <a:extLst>
              <a:ext uri="{FF2B5EF4-FFF2-40B4-BE49-F238E27FC236}">
                <a16:creationId xmlns:a16="http://schemas.microsoft.com/office/drawing/2014/main" id="{0FD3C352-B38F-0755-AF45-E51184ED63C1}"/>
              </a:ext>
            </a:extLst>
          </p:cNvPr>
          <p:cNvSpPr>
            <a:spLocks noGrp="1"/>
          </p:cNvSpPr>
          <p:nvPr>
            <p:ph type="body" idx="11"/>
          </p:nvPr>
        </p:nvSpPr>
        <p:spPr/>
        <p:txBody>
          <a:bodyPr/>
          <a:lstStyle/>
          <a:p>
            <a:r>
              <a:rPr lang="en-US" dirty="0" err="1"/>
              <a:t>MEmory</a:t>
            </a:r>
            <a:endParaRPr lang="en-US" dirty="0"/>
          </a:p>
        </p:txBody>
      </p:sp>
      <p:pic>
        <p:nvPicPr>
          <p:cNvPr id="4" name="Picture 3" descr="A close up of a circuit board&#10;&#10;AI-generated content may be incorrect.">
            <a:extLst>
              <a:ext uri="{FF2B5EF4-FFF2-40B4-BE49-F238E27FC236}">
                <a16:creationId xmlns:a16="http://schemas.microsoft.com/office/drawing/2014/main" id="{97E81214-276E-80EA-C409-89311C9DB995}"/>
              </a:ext>
            </a:extLst>
          </p:cNvPr>
          <p:cNvPicPr>
            <a:picLocks noChangeAspect="1"/>
          </p:cNvPicPr>
          <p:nvPr/>
        </p:nvPicPr>
        <p:blipFill>
          <a:blip r:embed="rId2"/>
          <a:stretch>
            <a:fillRect/>
          </a:stretch>
        </p:blipFill>
        <p:spPr>
          <a:xfrm>
            <a:off x="313985" y="1501140"/>
            <a:ext cx="4431710" cy="4411980"/>
          </a:xfrm>
          <a:prstGeom prst="rect">
            <a:avLst/>
          </a:prstGeom>
        </p:spPr>
      </p:pic>
      <p:pic>
        <p:nvPicPr>
          <p:cNvPr id="5" name="Picture 4" descr="A diagram of a flash drive&#10;&#10;AI-generated content may be incorrect.">
            <a:extLst>
              <a:ext uri="{FF2B5EF4-FFF2-40B4-BE49-F238E27FC236}">
                <a16:creationId xmlns:a16="http://schemas.microsoft.com/office/drawing/2014/main" id="{7B7E38BB-BD7A-89AA-469B-6A73428DA03A}"/>
              </a:ext>
            </a:extLst>
          </p:cNvPr>
          <p:cNvPicPr>
            <a:picLocks noChangeAspect="1"/>
          </p:cNvPicPr>
          <p:nvPr/>
        </p:nvPicPr>
        <p:blipFill>
          <a:blip r:embed="rId3"/>
          <a:stretch>
            <a:fillRect/>
          </a:stretch>
        </p:blipFill>
        <p:spPr>
          <a:xfrm>
            <a:off x="4804410" y="3302318"/>
            <a:ext cx="4442460" cy="3232785"/>
          </a:xfrm>
          <a:prstGeom prst="rect">
            <a:avLst/>
          </a:prstGeom>
        </p:spPr>
      </p:pic>
    </p:spTree>
    <p:extLst>
      <p:ext uri="{BB962C8B-B14F-4D97-AF65-F5344CB8AC3E}">
        <p14:creationId xmlns:p14="http://schemas.microsoft.com/office/powerpoint/2010/main" val="1793048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01BE-F548-5B6B-3158-4B92F5BA34DF}"/>
              </a:ext>
            </a:extLst>
          </p:cNvPr>
          <p:cNvSpPr>
            <a:spLocks noGrp="1"/>
          </p:cNvSpPr>
          <p:nvPr>
            <p:ph type="title"/>
          </p:nvPr>
        </p:nvSpPr>
        <p:spPr/>
        <p:txBody>
          <a:bodyPr/>
          <a:lstStyle/>
          <a:p>
            <a:r>
              <a:rPr lang="en-US" dirty="0"/>
              <a:t>Card</a:t>
            </a:r>
          </a:p>
        </p:txBody>
      </p:sp>
      <p:sp>
        <p:nvSpPr>
          <p:cNvPr id="3" name="Text Placeholder 2">
            <a:extLst>
              <a:ext uri="{FF2B5EF4-FFF2-40B4-BE49-F238E27FC236}">
                <a16:creationId xmlns:a16="http://schemas.microsoft.com/office/drawing/2014/main" id="{A5EA893E-479A-CE98-E738-75B2D3AB7B0D}"/>
              </a:ext>
            </a:extLst>
          </p:cNvPr>
          <p:cNvSpPr>
            <a:spLocks noGrp="1"/>
          </p:cNvSpPr>
          <p:nvPr>
            <p:ph type="body" idx="11"/>
          </p:nvPr>
        </p:nvSpPr>
        <p:spPr/>
        <p:txBody>
          <a:bodyPr/>
          <a:lstStyle/>
          <a:p>
            <a:r>
              <a:rPr lang="en-US" err="1"/>
              <a:t>Oscilator</a:t>
            </a:r>
          </a:p>
        </p:txBody>
      </p:sp>
      <p:pic>
        <p:nvPicPr>
          <p:cNvPr id="4" name="Picture 3" descr="A computer circuit board with many different colored squares&#10;&#10;AI-generated content may be incorrect.">
            <a:extLst>
              <a:ext uri="{FF2B5EF4-FFF2-40B4-BE49-F238E27FC236}">
                <a16:creationId xmlns:a16="http://schemas.microsoft.com/office/drawing/2014/main" id="{386B1926-2C4F-0607-3F5C-468D1D8A70E2}"/>
              </a:ext>
            </a:extLst>
          </p:cNvPr>
          <p:cNvPicPr>
            <a:picLocks noChangeAspect="1"/>
          </p:cNvPicPr>
          <p:nvPr/>
        </p:nvPicPr>
        <p:blipFill>
          <a:blip r:embed="rId2"/>
          <a:stretch>
            <a:fillRect/>
          </a:stretch>
        </p:blipFill>
        <p:spPr>
          <a:xfrm>
            <a:off x="372210" y="1482002"/>
            <a:ext cx="4595387" cy="4063351"/>
          </a:xfrm>
          <a:prstGeom prst="rect">
            <a:avLst/>
          </a:prstGeom>
        </p:spPr>
      </p:pic>
      <p:pic>
        <p:nvPicPr>
          <p:cNvPr id="5" name="Picture 4">
            <a:extLst>
              <a:ext uri="{FF2B5EF4-FFF2-40B4-BE49-F238E27FC236}">
                <a16:creationId xmlns:a16="http://schemas.microsoft.com/office/drawing/2014/main" id="{EE6D8714-AAC2-00A7-9B26-783C76A1B2B5}"/>
              </a:ext>
            </a:extLst>
          </p:cNvPr>
          <p:cNvPicPr>
            <a:picLocks noChangeAspect="1"/>
          </p:cNvPicPr>
          <p:nvPr/>
        </p:nvPicPr>
        <p:blipFill>
          <a:blip r:embed="rId3"/>
          <a:stretch>
            <a:fillRect/>
          </a:stretch>
        </p:blipFill>
        <p:spPr>
          <a:xfrm>
            <a:off x="5392103" y="1385888"/>
            <a:ext cx="3457575" cy="2798445"/>
          </a:xfrm>
          <a:prstGeom prst="rect">
            <a:avLst/>
          </a:prstGeom>
        </p:spPr>
      </p:pic>
      <p:pic>
        <p:nvPicPr>
          <p:cNvPr id="6" name="Picture 5" descr="A diagram of a circuit&#10;&#10;AI-generated content may be incorrect.">
            <a:extLst>
              <a:ext uri="{FF2B5EF4-FFF2-40B4-BE49-F238E27FC236}">
                <a16:creationId xmlns:a16="http://schemas.microsoft.com/office/drawing/2014/main" id="{18C8D4B7-08B3-4A4A-A256-A85DCF9C9BB7}"/>
              </a:ext>
            </a:extLst>
          </p:cNvPr>
          <p:cNvPicPr>
            <a:picLocks noChangeAspect="1"/>
          </p:cNvPicPr>
          <p:nvPr/>
        </p:nvPicPr>
        <p:blipFill>
          <a:blip r:embed="rId4"/>
          <a:stretch>
            <a:fillRect/>
          </a:stretch>
        </p:blipFill>
        <p:spPr>
          <a:xfrm>
            <a:off x="5394960" y="4409359"/>
            <a:ext cx="3451860" cy="2093123"/>
          </a:xfrm>
          <a:prstGeom prst="rect">
            <a:avLst/>
          </a:prstGeom>
        </p:spPr>
      </p:pic>
    </p:spTree>
    <p:extLst>
      <p:ext uri="{BB962C8B-B14F-4D97-AF65-F5344CB8AC3E}">
        <p14:creationId xmlns:p14="http://schemas.microsoft.com/office/powerpoint/2010/main" val="3336568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E9E1-03EB-5B6B-7860-D8E7B1F0067D}"/>
              </a:ext>
            </a:extLst>
          </p:cNvPr>
          <p:cNvSpPr>
            <a:spLocks noGrp="1"/>
          </p:cNvSpPr>
          <p:nvPr>
            <p:ph type="title"/>
          </p:nvPr>
        </p:nvSpPr>
        <p:spPr/>
        <p:txBody>
          <a:bodyPr/>
          <a:lstStyle/>
          <a:p>
            <a:r>
              <a:rPr lang="en-US"/>
              <a:t>Card</a:t>
            </a:r>
          </a:p>
        </p:txBody>
      </p:sp>
      <p:sp>
        <p:nvSpPr>
          <p:cNvPr id="3" name="Text Placeholder 2">
            <a:extLst>
              <a:ext uri="{FF2B5EF4-FFF2-40B4-BE49-F238E27FC236}">
                <a16:creationId xmlns:a16="http://schemas.microsoft.com/office/drawing/2014/main" id="{68839B63-6584-B5F1-EBDF-05A9A08D6BD8}"/>
              </a:ext>
            </a:extLst>
          </p:cNvPr>
          <p:cNvSpPr>
            <a:spLocks noGrp="1"/>
          </p:cNvSpPr>
          <p:nvPr>
            <p:ph type="body" idx="11"/>
          </p:nvPr>
        </p:nvSpPr>
        <p:spPr/>
        <p:txBody>
          <a:bodyPr/>
          <a:lstStyle/>
          <a:p>
            <a:r>
              <a:rPr lang="en-US"/>
              <a:t>Debug, </a:t>
            </a:r>
            <a:r>
              <a:rPr lang="en-US" err="1"/>
              <a:t>ReSet</a:t>
            </a:r>
          </a:p>
        </p:txBody>
      </p:sp>
      <p:pic>
        <p:nvPicPr>
          <p:cNvPr id="5" name="Picture 4" descr="A computer screen shot of a circuit board&#10;&#10;AI-generated content may be incorrect.">
            <a:extLst>
              <a:ext uri="{FF2B5EF4-FFF2-40B4-BE49-F238E27FC236}">
                <a16:creationId xmlns:a16="http://schemas.microsoft.com/office/drawing/2014/main" id="{4E1D104E-5389-AAC2-AE3A-DDE8258AC1A1}"/>
              </a:ext>
            </a:extLst>
          </p:cNvPr>
          <p:cNvPicPr>
            <a:picLocks noChangeAspect="1"/>
          </p:cNvPicPr>
          <p:nvPr/>
        </p:nvPicPr>
        <p:blipFill>
          <a:blip r:embed="rId2"/>
          <a:stretch>
            <a:fillRect/>
          </a:stretch>
        </p:blipFill>
        <p:spPr>
          <a:xfrm>
            <a:off x="0" y="1384686"/>
            <a:ext cx="7277100" cy="4096248"/>
          </a:xfrm>
          <a:prstGeom prst="rect">
            <a:avLst/>
          </a:prstGeom>
        </p:spPr>
      </p:pic>
      <p:pic>
        <p:nvPicPr>
          <p:cNvPr id="6" name="Picture 5" descr="A screenshot of a computer chip&#10;&#10;AI-generated content may be incorrect.">
            <a:extLst>
              <a:ext uri="{FF2B5EF4-FFF2-40B4-BE49-F238E27FC236}">
                <a16:creationId xmlns:a16="http://schemas.microsoft.com/office/drawing/2014/main" id="{A2F3499D-4AE0-0FEF-BFB8-2454D85B6F83}"/>
              </a:ext>
            </a:extLst>
          </p:cNvPr>
          <p:cNvPicPr>
            <a:picLocks noChangeAspect="1"/>
          </p:cNvPicPr>
          <p:nvPr/>
        </p:nvPicPr>
        <p:blipFill>
          <a:blip r:embed="rId3"/>
          <a:stretch>
            <a:fillRect/>
          </a:stretch>
        </p:blipFill>
        <p:spPr>
          <a:xfrm>
            <a:off x="5880735" y="3512820"/>
            <a:ext cx="2990850" cy="3124200"/>
          </a:xfrm>
          <a:prstGeom prst="rect">
            <a:avLst/>
          </a:prstGeom>
        </p:spPr>
      </p:pic>
    </p:spTree>
    <p:extLst>
      <p:ext uri="{BB962C8B-B14F-4D97-AF65-F5344CB8AC3E}">
        <p14:creationId xmlns:p14="http://schemas.microsoft.com/office/powerpoint/2010/main" val="3777116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82E10-AA9E-C4E5-04C4-B5BA9736CA6F}"/>
              </a:ext>
            </a:extLst>
          </p:cNvPr>
          <p:cNvSpPr>
            <a:spLocks noGrp="1"/>
          </p:cNvSpPr>
          <p:nvPr>
            <p:ph type="title"/>
          </p:nvPr>
        </p:nvSpPr>
        <p:spPr/>
        <p:txBody>
          <a:bodyPr/>
          <a:lstStyle/>
          <a:p>
            <a:r>
              <a:rPr lang="en-US" dirty="0"/>
              <a:t>Card</a:t>
            </a:r>
          </a:p>
        </p:txBody>
      </p:sp>
      <p:sp>
        <p:nvSpPr>
          <p:cNvPr id="3" name="Text Placeholder 2">
            <a:extLst>
              <a:ext uri="{FF2B5EF4-FFF2-40B4-BE49-F238E27FC236}">
                <a16:creationId xmlns:a16="http://schemas.microsoft.com/office/drawing/2014/main" id="{C004BFF7-F0DF-0BC3-C1ED-F1CAD2E330CC}"/>
              </a:ext>
            </a:extLst>
          </p:cNvPr>
          <p:cNvSpPr>
            <a:spLocks noGrp="1"/>
          </p:cNvSpPr>
          <p:nvPr>
            <p:ph type="body" idx="11"/>
          </p:nvPr>
        </p:nvSpPr>
        <p:spPr/>
        <p:txBody>
          <a:bodyPr/>
          <a:lstStyle/>
          <a:p>
            <a:r>
              <a:rPr lang="en-US" dirty="0"/>
              <a:t>Bus Layout</a:t>
            </a:r>
          </a:p>
        </p:txBody>
      </p:sp>
      <p:pic>
        <p:nvPicPr>
          <p:cNvPr id="4" name="Picture 3" descr="A screenshot of a computer&#10;&#10;AI-generated content may be incorrect.">
            <a:extLst>
              <a:ext uri="{FF2B5EF4-FFF2-40B4-BE49-F238E27FC236}">
                <a16:creationId xmlns:a16="http://schemas.microsoft.com/office/drawing/2014/main" id="{5EC2B76F-8CE4-DDE2-5F16-2010CB5163EA}"/>
              </a:ext>
            </a:extLst>
          </p:cNvPr>
          <p:cNvPicPr>
            <a:picLocks noChangeAspect="1"/>
          </p:cNvPicPr>
          <p:nvPr/>
        </p:nvPicPr>
        <p:blipFill>
          <a:blip r:embed="rId2"/>
          <a:stretch>
            <a:fillRect/>
          </a:stretch>
        </p:blipFill>
        <p:spPr>
          <a:xfrm>
            <a:off x="5571137" y="944880"/>
            <a:ext cx="3373826" cy="5699760"/>
          </a:xfrm>
          <a:prstGeom prst="rect">
            <a:avLst/>
          </a:prstGeom>
        </p:spPr>
      </p:pic>
      <p:pic>
        <p:nvPicPr>
          <p:cNvPr id="5" name="Picture 4">
            <a:extLst>
              <a:ext uri="{FF2B5EF4-FFF2-40B4-BE49-F238E27FC236}">
                <a16:creationId xmlns:a16="http://schemas.microsoft.com/office/drawing/2014/main" id="{049BB79E-3736-40D6-5BFB-DCD9C7E0E611}"/>
              </a:ext>
            </a:extLst>
          </p:cNvPr>
          <p:cNvPicPr>
            <a:picLocks noChangeAspect="1"/>
          </p:cNvPicPr>
          <p:nvPr/>
        </p:nvPicPr>
        <p:blipFill>
          <a:blip r:embed="rId3"/>
          <a:stretch>
            <a:fillRect/>
          </a:stretch>
        </p:blipFill>
        <p:spPr>
          <a:xfrm rot="5400000">
            <a:off x="1645920" y="3126369"/>
            <a:ext cx="5867400" cy="1481562"/>
          </a:xfrm>
          <a:prstGeom prst="rect">
            <a:avLst/>
          </a:prstGeom>
        </p:spPr>
      </p:pic>
      <p:sp>
        <p:nvSpPr>
          <p:cNvPr id="6" name="TextBox 5">
            <a:extLst>
              <a:ext uri="{FF2B5EF4-FFF2-40B4-BE49-F238E27FC236}">
                <a16:creationId xmlns:a16="http://schemas.microsoft.com/office/drawing/2014/main" id="{4D858171-12DC-70AC-85C1-D1222AB3F911}"/>
              </a:ext>
            </a:extLst>
          </p:cNvPr>
          <p:cNvSpPr txBox="1"/>
          <p:nvPr/>
        </p:nvSpPr>
        <p:spPr>
          <a:xfrm>
            <a:off x="462915" y="1533524"/>
            <a:ext cx="25641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ea typeface="Calibri"/>
                <a:cs typeface="Calibri"/>
              </a:rPr>
              <a:t>In Progress</a:t>
            </a:r>
            <a:endParaRPr lang="en-US"/>
          </a:p>
          <a:p>
            <a:pPr marL="285750" indent="-285750">
              <a:buFont typeface="Calibri"/>
              <a:buChar char="-"/>
            </a:pPr>
            <a:r>
              <a:rPr lang="en-US">
                <a:ea typeface="Calibri"/>
                <a:cs typeface="Calibri"/>
              </a:rPr>
              <a:t>Working backwards, PCB layout dictates final pin permutation</a:t>
            </a:r>
          </a:p>
        </p:txBody>
      </p:sp>
    </p:spTree>
    <p:extLst>
      <p:ext uri="{BB962C8B-B14F-4D97-AF65-F5344CB8AC3E}">
        <p14:creationId xmlns:p14="http://schemas.microsoft.com/office/powerpoint/2010/main" val="1281832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7C36-536A-20FA-84B3-7C8FCB223F19}"/>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C9000D70-6153-EF28-C5A8-83EB8320C7A0}"/>
              </a:ext>
            </a:extLst>
          </p:cNvPr>
          <p:cNvSpPr>
            <a:spLocks noGrp="1"/>
          </p:cNvSpPr>
          <p:nvPr>
            <p:ph type="body" idx="11"/>
          </p:nvPr>
        </p:nvSpPr>
        <p:spPr/>
        <p:txBody>
          <a:bodyPr/>
          <a:lstStyle/>
          <a:p>
            <a:r>
              <a:rPr lang="en-US"/>
              <a:t>Old Design</a:t>
            </a:r>
          </a:p>
        </p:txBody>
      </p:sp>
      <p:pic>
        <p:nvPicPr>
          <p:cNvPr id="1028" name="Picture 4">
            <a:extLst>
              <a:ext uri="{FF2B5EF4-FFF2-40B4-BE49-F238E27FC236}">
                <a16:creationId xmlns:a16="http://schemas.microsoft.com/office/drawing/2014/main" id="{FFD9D053-16B8-755B-A53A-68752F78F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9075"/>
            <a:ext cx="9144000" cy="3879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FAF3A4-7594-AA47-EE36-9E6B74B8C581}"/>
              </a:ext>
            </a:extLst>
          </p:cNvPr>
          <p:cNvSpPr txBox="1"/>
          <p:nvPr/>
        </p:nvSpPr>
        <p:spPr>
          <a:xfrm>
            <a:off x="2484407" y="5368925"/>
            <a:ext cx="5262113" cy="646331"/>
          </a:xfrm>
          <a:prstGeom prst="rect">
            <a:avLst/>
          </a:prstGeom>
          <a:noFill/>
        </p:spPr>
        <p:txBody>
          <a:bodyPr wrap="square" rtlCol="0">
            <a:spAutoFit/>
          </a:bodyPr>
          <a:lstStyle/>
          <a:p>
            <a:r>
              <a:rPr lang="en-US" sz="1200"/>
              <a:t>Taken from: https://upload.wikimedia.org/wikipedia/commons/b/b2/MITS_Altair_8800_Front_Panel.jpg</a:t>
            </a:r>
          </a:p>
        </p:txBody>
      </p:sp>
    </p:spTree>
    <p:extLst>
      <p:ext uri="{BB962C8B-B14F-4D97-AF65-F5344CB8AC3E}">
        <p14:creationId xmlns:p14="http://schemas.microsoft.com/office/powerpoint/2010/main" val="302291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3D-View: FRONT</a:t>
            </a:r>
          </a:p>
        </p:txBody>
      </p:sp>
      <p:pic>
        <p:nvPicPr>
          <p:cNvPr id="3" name="Picture 2">
            <a:extLst>
              <a:ext uri="{FF2B5EF4-FFF2-40B4-BE49-F238E27FC236}">
                <a16:creationId xmlns:a16="http://schemas.microsoft.com/office/drawing/2014/main" id="{B48BCC8F-D595-88E3-62FE-83F6D4A8A802}"/>
              </a:ext>
            </a:extLst>
          </p:cNvPr>
          <p:cNvPicPr>
            <a:picLocks noChangeAspect="1"/>
          </p:cNvPicPr>
          <p:nvPr/>
        </p:nvPicPr>
        <p:blipFill>
          <a:blip r:embed="rId2"/>
          <a:stretch>
            <a:fillRect/>
          </a:stretch>
        </p:blipFill>
        <p:spPr>
          <a:xfrm>
            <a:off x="1744570" y="1673425"/>
            <a:ext cx="5471920" cy="3499308"/>
          </a:xfrm>
          <a:prstGeom prst="rect">
            <a:avLst/>
          </a:prstGeom>
        </p:spPr>
      </p:pic>
    </p:spTree>
    <p:extLst>
      <p:ext uri="{BB962C8B-B14F-4D97-AF65-F5344CB8AC3E}">
        <p14:creationId xmlns:p14="http://schemas.microsoft.com/office/powerpoint/2010/main" val="40182933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3D-View: BACK</a:t>
            </a:r>
          </a:p>
        </p:txBody>
      </p:sp>
      <p:pic>
        <p:nvPicPr>
          <p:cNvPr id="3" name="Picture 2">
            <a:extLst>
              <a:ext uri="{FF2B5EF4-FFF2-40B4-BE49-F238E27FC236}">
                <a16:creationId xmlns:a16="http://schemas.microsoft.com/office/drawing/2014/main" id="{B48BCC8F-D595-88E3-62FE-83F6D4A8A802}"/>
              </a:ext>
            </a:extLst>
          </p:cNvPr>
          <p:cNvPicPr>
            <a:picLocks noChangeAspect="1"/>
          </p:cNvPicPr>
          <p:nvPr/>
        </p:nvPicPr>
        <p:blipFill>
          <a:blip r:embed="rId2"/>
          <a:stretch>
            <a:fillRect/>
          </a:stretch>
        </p:blipFill>
        <p:spPr>
          <a:xfrm>
            <a:off x="1744570" y="1673425"/>
            <a:ext cx="5471920" cy="3499308"/>
          </a:xfrm>
          <a:prstGeom prst="rect">
            <a:avLst/>
          </a:prstGeom>
        </p:spPr>
      </p:pic>
    </p:spTree>
    <p:extLst>
      <p:ext uri="{BB962C8B-B14F-4D97-AF65-F5344CB8AC3E}">
        <p14:creationId xmlns:p14="http://schemas.microsoft.com/office/powerpoint/2010/main" val="30418664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3D-View: Card</a:t>
            </a:r>
          </a:p>
        </p:txBody>
      </p:sp>
      <p:pic>
        <p:nvPicPr>
          <p:cNvPr id="3" name="Picture 2">
            <a:extLst>
              <a:ext uri="{FF2B5EF4-FFF2-40B4-BE49-F238E27FC236}">
                <a16:creationId xmlns:a16="http://schemas.microsoft.com/office/drawing/2014/main" id="{B48BCC8F-D595-88E3-62FE-83F6D4A8A802}"/>
              </a:ext>
            </a:extLst>
          </p:cNvPr>
          <p:cNvPicPr>
            <a:picLocks noChangeAspect="1"/>
          </p:cNvPicPr>
          <p:nvPr/>
        </p:nvPicPr>
        <p:blipFill>
          <a:blip r:embed="rId2"/>
          <a:stretch>
            <a:fillRect/>
          </a:stretch>
        </p:blipFill>
        <p:spPr>
          <a:xfrm>
            <a:off x="1744570" y="1673425"/>
            <a:ext cx="5471920" cy="3499308"/>
          </a:xfrm>
          <a:prstGeom prst="rect">
            <a:avLst/>
          </a:prstGeom>
        </p:spPr>
      </p:pic>
    </p:spTree>
    <p:extLst>
      <p:ext uri="{BB962C8B-B14F-4D97-AF65-F5344CB8AC3E}">
        <p14:creationId xmlns:p14="http://schemas.microsoft.com/office/powerpoint/2010/main" val="38053815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438A-2D59-C508-0F7B-AA7C2579CE2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120017B-8609-BF5B-C65F-5AA971922553}"/>
              </a:ext>
            </a:extLst>
          </p:cNvPr>
          <p:cNvSpPr>
            <a:spLocks noGrp="1"/>
          </p:cNvSpPr>
          <p:nvPr>
            <p:ph type="title"/>
          </p:nvPr>
        </p:nvSpPr>
        <p:spPr/>
        <p:txBody>
          <a:bodyPr/>
          <a:lstStyle/>
          <a:p>
            <a:r>
              <a:rPr lang="en-US"/>
              <a:t>Project Overview</a:t>
            </a:r>
          </a:p>
        </p:txBody>
      </p:sp>
      <p:sp>
        <p:nvSpPr>
          <p:cNvPr id="13" name="Text Placeholder 12">
            <a:extLst>
              <a:ext uri="{FF2B5EF4-FFF2-40B4-BE49-F238E27FC236}">
                <a16:creationId xmlns:a16="http://schemas.microsoft.com/office/drawing/2014/main" id="{E5768074-7692-DAD0-BD42-B750E287D159}"/>
              </a:ext>
            </a:extLst>
          </p:cNvPr>
          <p:cNvSpPr>
            <a:spLocks noGrp="1"/>
          </p:cNvSpPr>
          <p:nvPr>
            <p:ph type="body" idx="12"/>
          </p:nvPr>
        </p:nvSpPr>
        <p:spPr>
          <a:xfrm>
            <a:off x="457200" y="1528709"/>
            <a:ext cx="4446949" cy="4700579"/>
          </a:xfrm>
        </p:spPr>
        <p:txBody>
          <a:bodyPr>
            <a:noAutofit/>
          </a:bodyPr>
          <a:lstStyle/>
          <a:p>
            <a:r>
              <a:rPr lang="en-US" sz="1800" b="1"/>
              <a:t>αCassiopeiae: a condensed clone of the Altair 8800</a:t>
            </a:r>
          </a:p>
          <a:p>
            <a:pPr marL="342900" indent="-342900">
              <a:buFont typeface="Arial"/>
              <a:buChar char="•"/>
            </a:pPr>
            <a:r>
              <a:rPr lang="en-US" sz="1800"/>
              <a:t>Switches</a:t>
            </a:r>
            <a:r>
              <a:rPr lang="en-US" sz="1800">
                <a:solidFill>
                  <a:srgbClr val="000000"/>
                </a:solidFill>
              </a:rPr>
              <a:t>/LEDs on front panel for user interaction</a:t>
            </a:r>
            <a:endParaRPr lang="en-US" sz="1800">
              <a:solidFill>
                <a:srgbClr val="000000"/>
              </a:solidFill>
              <a:latin typeface="Arial" panose="020B0604020202020204" pitchFamily="34" charset="0"/>
              <a:cs typeface="Arial" panose="020B0604020202020204" pitchFamily="34" charset="0"/>
            </a:endParaRPr>
          </a:p>
          <a:p>
            <a:pPr marL="1085850" lvl="1">
              <a:buFont typeface="Courier New"/>
              <a:buChar char="o"/>
            </a:pPr>
            <a:r>
              <a:rPr lang="en-US" sz="1800">
                <a:solidFill>
                  <a:srgbClr val="000000"/>
                </a:solidFill>
              </a:rPr>
              <a:t>Instruction/Data input</a:t>
            </a:r>
            <a:endParaRPr lang="en-US" sz="1800">
              <a:solidFill>
                <a:srgbClr val="000000"/>
              </a:solidFill>
              <a:latin typeface="Arial" panose="020B0604020202020204" pitchFamily="34" charset="0"/>
              <a:cs typeface="Arial" panose="020B0604020202020204" pitchFamily="34" charset="0"/>
            </a:endParaRPr>
          </a:p>
          <a:p>
            <a:pPr marL="1085850" lvl="1">
              <a:buFont typeface="Courier New"/>
              <a:buChar char="o"/>
            </a:pPr>
            <a:r>
              <a:rPr lang="en-US" sz="1800">
                <a:solidFill>
                  <a:srgbClr val="000000"/>
                </a:solidFill>
              </a:rPr>
              <a:t>Memory examination</a:t>
            </a:r>
            <a:endParaRPr lang="en-US" sz="18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1800">
                <a:solidFill>
                  <a:srgbClr val="000000"/>
                </a:solidFill>
              </a:rPr>
              <a:t>Smaller and lower-power</a:t>
            </a:r>
            <a:endParaRPr lang="en-US" sz="1800">
              <a:solidFill>
                <a:srgbClr val="000000"/>
              </a:solidFill>
              <a:latin typeface="Arial" panose="020B0604020202020204" pitchFamily="34" charset="0"/>
              <a:cs typeface="Arial" panose="020B0604020202020204" pitchFamily="34" charset="0"/>
            </a:endParaRPr>
          </a:p>
          <a:p>
            <a:pPr marL="1085850" lvl="1">
              <a:buFont typeface="Courier New"/>
              <a:buChar char="o"/>
            </a:pPr>
            <a:r>
              <a:rPr lang="en-US" sz="1800">
                <a:solidFill>
                  <a:srgbClr val="000000"/>
                </a:solidFill>
              </a:rPr>
              <a:t>Modern bus voltage (3.3V) </a:t>
            </a:r>
          </a:p>
          <a:p>
            <a:pPr marL="342900" indent="-342900">
              <a:buFont typeface="Arial"/>
              <a:buChar char="•"/>
            </a:pPr>
            <a:r>
              <a:rPr lang="en-US" sz="1800">
                <a:solidFill>
                  <a:srgbClr val="000000"/>
                </a:solidFill>
              </a:rPr>
              <a:t>Original hardware emulated in software (Rust)</a:t>
            </a:r>
            <a:endParaRPr lang="en-US" sz="18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1800">
                <a:solidFill>
                  <a:srgbClr val="000000"/>
                </a:solidFill>
              </a:rPr>
              <a:t>Able to run 8080 programs</a:t>
            </a:r>
            <a:endParaRPr lang="en-US" sz="1800">
              <a:solidFill>
                <a:srgbClr val="000000"/>
              </a:solidFill>
              <a:latin typeface="Arial" panose="020B0604020202020204" pitchFamily="34" charset="0"/>
              <a:cs typeface="Arial" panose="020B0604020202020204" pitchFamily="34" charset="0"/>
            </a:endParaRPr>
          </a:p>
          <a:p>
            <a:pPr marL="1085850" lvl="1">
              <a:buFont typeface="Courier New"/>
              <a:buChar char="o"/>
            </a:pPr>
            <a:r>
              <a:rPr lang="en-US" sz="1800">
                <a:solidFill>
                  <a:srgbClr val="000000"/>
                </a:solidFill>
              </a:rPr>
              <a:t>Designed for hobbyists/collectors</a:t>
            </a:r>
            <a:endParaRPr lang="en-US" sz="1800">
              <a:solidFill>
                <a:srgbClr val="000000"/>
              </a:solidFill>
              <a:latin typeface="Arial" panose="020B0604020202020204" pitchFamily="34" charset="0"/>
              <a:cs typeface="Arial" panose="020B0604020202020204" pitchFamily="34" charset="0"/>
            </a:endParaRPr>
          </a:p>
          <a:p>
            <a:endParaRPr lang="en-US" sz="2200" i="1">
              <a:solidFill>
                <a:srgbClr val="FF0000"/>
              </a:solidFill>
              <a:latin typeface="Arial" panose="020B0604020202020204" pitchFamily="34" charset="0"/>
              <a:cs typeface="Arial" panose="020B0604020202020204" pitchFamily="34" charset="0"/>
            </a:endParaRPr>
          </a:p>
        </p:txBody>
      </p:sp>
      <p:sp>
        <p:nvSpPr>
          <p:cNvPr id="8" name="Text Placeholder 2">
            <a:extLst>
              <a:ext uri="{FF2B5EF4-FFF2-40B4-BE49-F238E27FC236}">
                <a16:creationId xmlns:a16="http://schemas.microsoft.com/office/drawing/2014/main" id="{C16C5EEA-3357-71E2-971C-634D27CA7FEE}"/>
              </a:ext>
            </a:extLst>
          </p:cNvPr>
          <p:cNvSpPr>
            <a:spLocks noGrp="1"/>
          </p:cNvSpPr>
          <p:nvPr>
            <p:ph type="body" idx="11"/>
          </p:nvPr>
        </p:nvSpPr>
        <p:spPr>
          <a:xfrm>
            <a:off x="457200" y="924643"/>
            <a:ext cx="8229600" cy="442912"/>
          </a:xfrm>
        </p:spPr>
        <p:txBody>
          <a:bodyPr/>
          <a:lstStyle/>
          <a:p>
            <a:r>
              <a:rPr lang="en-US"/>
              <a:t>Alpha-Cassiopeiae</a:t>
            </a:r>
          </a:p>
        </p:txBody>
      </p:sp>
      <p:pic>
        <p:nvPicPr>
          <p:cNvPr id="3" name="Picture 2" descr="Altair 8800 Clone: A near-empty box filled with history">
            <a:extLst>
              <a:ext uri="{FF2B5EF4-FFF2-40B4-BE49-F238E27FC236}">
                <a16:creationId xmlns:a16="http://schemas.microsoft.com/office/drawing/2014/main" id="{F25E8B9B-E859-ED8F-51D8-9EA9F800A537}"/>
              </a:ext>
            </a:extLst>
          </p:cNvPr>
          <p:cNvPicPr>
            <a:picLocks noChangeAspect="1"/>
          </p:cNvPicPr>
          <p:nvPr/>
        </p:nvPicPr>
        <p:blipFill>
          <a:blip r:embed="rId2"/>
          <a:stretch>
            <a:fillRect/>
          </a:stretch>
        </p:blipFill>
        <p:spPr>
          <a:xfrm>
            <a:off x="5018400" y="2820600"/>
            <a:ext cx="3877200" cy="2593800"/>
          </a:xfrm>
          <a:prstGeom prst="rect">
            <a:avLst/>
          </a:prstGeom>
        </p:spPr>
      </p:pic>
    </p:spTree>
    <p:extLst>
      <p:ext uri="{BB962C8B-B14F-4D97-AF65-F5344CB8AC3E}">
        <p14:creationId xmlns:p14="http://schemas.microsoft.com/office/powerpoint/2010/main" val="672864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7C36-536A-20FA-84B3-7C8FCB223F19}"/>
              </a:ext>
            </a:extLst>
          </p:cNvPr>
          <p:cNvSpPr>
            <a:spLocks noGrp="1"/>
          </p:cNvSpPr>
          <p:nvPr>
            <p:ph type="title"/>
          </p:nvPr>
        </p:nvSpPr>
        <p:spPr/>
        <p:txBody>
          <a:bodyPr/>
          <a:lstStyle/>
          <a:p>
            <a:r>
              <a:rPr lang="en-US" dirty="0"/>
              <a:t>Front Panel</a:t>
            </a:r>
          </a:p>
        </p:txBody>
      </p:sp>
      <p:sp>
        <p:nvSpPr>
          <p:cNvPr id="3" name="Text Placeholder 2">
            <a:extLst>
              <a:ext uri="{FF2B5EF4-FFF2-40B4-BE49-F238E27FC236}">
                <a16:creationId xmlns:a16="http://schemas.microsoft.com/office/drawing/2014/main" id="{C9000D70-6153-EF28-C5A8-83EB8320C7A0}"/>
              </a:ext>
            </a:extLst>
          </p:cNvPr>
          <p:cNvSpPr>
            <a:spLocks noGrp="1"/>
          </p:cNvSpPr>
          <p:nvPr>
            <p:ph type="body" idx="11"/>
          </p:nvPr>
        </p:nvSpPr>
        <p:spPr/>
        <p:txBody>
          <a:bodyPr/>
          <a:lstStyle/>
          <a:p>
            <a:r>
              <a:rPr lang="en-US" dirty="0"/>
              <a:t>Full view</a:t>
            </a:r>
          </a:p>
        </p:txBody>
      </p:sp>
      <p:pic>
        <p:nvPicPr>
          <p:cNvPr id="5" name="Picture 4">
            <a:extLst>
              <a:ext uri="{FF2B5EF4-FFF2-40B4-BE49-F238E27FC236}">
                <a16:creationId xmlns:a16="http://schemas.microsoft.com/office/drawing/2014/main" id="{FF11090B-8435-2BCD-117B-FB70226575C6}"/>
              </a:ext>
            </a:extLst>
          </p:cNvPr>
          <p:cNvPicPr>
            <a:picLocks noChangeAspect="1"/>
          </p:cNvPicPr>
          <p:nvPr/>
        </p:nvPicPr>
        <p:blipFill>
          <a:blip r:embed="rId2"/>
          <a:stretch>
            <a:fillRect/>
          </a:stretch>
        </p:blipFill>
        <p:spPr>
          <a:xfrm>
            <a:off x="1255143" y="1341775"/>
            <a:ext cx="6775461" cy="4687358"/>
          </a:xfrm>
          <a:prstGeom prst="rect">
            <a:avLst/>
          </a:prstGeom>
        </p:spPr>
      </p:pic>
    </p:spTree>
    <p:extLst>
      <p:ext uri="{BB962C8B-B14F-4D97-AF65-F5344CB8AC3E}">
        <p14:creationId xmlns:p14="http://schemas.microsoft.com/office/powerpoint/2010/main" val="1950975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C503D-7BBE-A5C5-9301-A652548E2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43E6E-96B2-F93D-5413-B2CECB26C492}"/>
              </a:ext>
            </a:extLst>
          </p:cNvPr>
          <p:cNvSpPr>
            <a:spLocks noGrp="1"/>
          </p:cNvSpPr>
          <p:nvPr>
            <p:ph type="title"/>
          </p:nvPr>
        </p:nvSpPr>
        <p:spPr/>
        <p:txBody>
          <a:bodyPr/>
          <a:lstStyle/>
          <a:p>
            <a:r>
              <a:rPr lang="en-US" dirty="0"/>
              <a:t>Front Panel</a:t>
            </a:r>
          </a:p>
        </p:txBody>
      </p:sp>
      <p:sp>
        <p:nvSpPr>
          <p:cNvPr id="3" name="Text Placeholder 2">
            <a:extLst>
              <a:ext uri="{FF2B5EF4-FFF2-40B4-BE49-F238E27FC236}">
                <a16:creationId xmlns:a16="http://schemas.microsoft.com/office/drawing/2014/main" id="{07DF2F66-822C-D420-EC16-505E1FB83804}"/>
              </a:ext>
            </a:extLst>
          </p:cNvPr>
          <p:cNvSpPr>
            <a:spLocks noGrp="1"/>
          </p:cNvSpPr>
          <p:nvPr>
            <p:ph type="body" idx="11"/>
          </p:nvPr>
        </p:nvSpPr>
        <p:spPr/>
        <p:txBody>
          <a:bodyPr/>
          <a:lstStyle/>
          <a:p>
            <a:r>
              <a:rPr lang="en-US" dirty="0"/>
              <a:t>Microcontroller</a:t>
            </a:r>
            <a:r>
              <a:rPr lang="en-US"/>
              <a:t> (1)</a:t>
            </a:r>
            <a:endParaRPr lang="en-US" dirty="0"/>
          </a:p>
        </p:txBody>
      </p:sp>
      <p:pic>
        <p:nvPicPr>
          <p:cNvPr id="7" name="Picture 6">
            <a:extLst>
              <a:ext uri="{FF2B5EF4-FFF2-40B4-BE49-F238E27FC236}">
                <a16:creationId xmlns:a16="http://schemas.microsoft.com/office/drawing/2014/main" id="{9E6FB1B9-2071-E081-86A7-362B440076F2}"/>
              </a:ext>
            </a:extLst>
          </p:cNvPr>
          <p:cNvPicPr>
            <a:picLocks noChangeAspect="1"/>
          </p:cNvPicPr>
          <p:nvPr/>
        </p:nvPicPr>
        <p:blipFill>
          <a:blip r:embed="rId2"/>
          <a:stretch>
            <a:fillRect/>
          </a:stretch>
        </p:blipFill>
        <p:spPr>
          <a:xfrm>
            <a:off x="3623094" y="1617749"/>
            <a:ext cx="5520906" cy="4425692"/>
          </a:xfrm>
          <a:prstGeom prst="rect">
            <a:avLst/>
          </a:prstGeom>
        </p:spPr>
      </p:pic>
      <p:sp>
        <p:nvSpPr>
          <p:cNvPr id="8" name="Text Placeholder 12">
            <a:extLst>
              <a:ext uri="{FF2B5EF4-FFF2-40B4-BE49-F238E27FC236}">
                <a16:creationId xmlns:a16="http://schemas.microsoft.com/office/drawing/2014/main" id="{57908A96-FBFA-1013-6EA9-4087672C2F17}"/>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Inspired by Card Schematic</a:t>
            </a:r>
          </a:p>
          <a:p>
            <a:pPr marL="342900" indent="-342900">
              <a:buFont typeface="Arial"/>
              <a:buChar char="•"/>
            </a:pPr>
            <a:r>
              <a:rPr lang="en-US" sz="1400"/>
              <a:t>Debugging and Power Regulation</a:t>
            </a:r>
          </a:p>
          <a:p>
            <a:pPr marL="342900" indent="-342900">
              <a:buFont typeface="Arial"/>
              <a:buChar char="•"/>
            </a:pPr>
            <a:r>
              <a:rPr lang="en-US" sz="1400"/>
              <a:t>Slight Modifications to Addressing</a:t>
            </a:r>
          </a:p>
        </p:txBody>
      </p:sp>
    </p:spTree>
    <p:extLst>
      <p:ext uri="{BB962C8B-B14F-4D97-AF65-F5344CB8AC3E}">
        <p14:creationId xmlns:p14="http://schemas.microsoft.com/office/powerpoint/2010/main" val="2440950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C503D-7BBE-A5C5-9301-A652548E2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43E6E-96B2-F93D-5413-B2CECB26C492}"/>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07DF2F66-822C-D420-EC16-505E1FB83804}"/>
              </a:ext>
            </a:extLst>
          </p:cNvPr>
          <p:cNvSpPr>
            <a:spLocks noGrp="1"/>
          </p:cNvSpPr>
          <p:nvPr>
            <p:ph type="body" idx="11"/>
          </p:nvPr>
        </p:nvSpPr>
        <p:spPr/>
        <p:txBody>
          <a:bodyPr/>
          <a:lstStyle/>
          <a:p>
            <a:r>
              <a:rPr lang="en-US"/>
              <a:t>Microcontroller (2)</a:t>
            </a:r>
          </a:p>
        </p:txBody>
      </p:sp>
      <p:pic>
        <p:nvPicPr>
          <p:cNvPr id="5" name="Picture 4">
            <a:extLst>
              <a:ext uri="{FF2B5EF4-FFF2-40B4-BE49-F238E27FC236}">
                <a16:creationId xmlns:a16="http://schemas.microsoft.com/office/drawing/2014/main" id="{3E8E31CB-DD35-AF46-EF38-77D876360F2F}"/>
              </a:ext>
            </a:extLst>
          </p:cNvPr>
          <p:cNvPicPr>
            <a:picLocks noChangeAspect="1"/>
          </p:cNvPicPr>
          <p:nvPr/>
        </p:nvPicPr>
        <p:blipFill>
          <a:blip r:embed="rId2"/>
          <a:stretch>
            <a:fillRect/>
          </a:stretch>
        </p:blipFill>
        <p:spPr>
          <a:xfrm>
            <a:off x="5932688" y="1163351"/>
            <a:ext cx="2754112" cy="5201437"/>
          </a:xfrm>
          <a:prstGeom prst="rect">
            <a:avLst/>
          </a:prstGeom>
        </p:spPr>
      </p:pic>
      <p:sp>
        <p:nvSpPr>
          <p:cNvPr id="8" name="Text Placeholder 12">
            <a:extLst>
              <a:ext uri="{FF2B5EF4-FFF2-40B4-BE49-F238E27FC236}">
                <a16:creationId xmlns:a16="http://schemas.microsoft.com/office/drawing/2014/main" id="{2B994C80-738C-7E44-19D8-9275A7B2B64A}"/>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New Jumper Lines</a:t>
            </a:r>
          </a:p>
          <a:p>
            <a:pPr marL="342900" indent="-342900">
              <a:buFont typeface="Arial"/>
              <a:buChar char="•"/>
            </a:pPr>
            <a:r>
              <a:rPr lang="en-US" sz="1400"/>
              <a:t>Two I2C Channels</a:t>
            </a:r>
          </a:p>
          <a:p>
            <a:pPr marL="342900" indent="-342900">
              <a:buFont typeface="Arial"/>
              <a:buChar char="•"/>
            </a:pPr>
            <a:r>
              <a:rPr lang="en-US" sz="1400"/>
              <a:t>Remapping for Status Symbols</a:t>
            </a:r>
          </a:p>
        </p:txBody>
      </p:sp>
    </p:spTree>
    <p:extLst>
      <p:ext uri="{BB962C8B-B14F-4D97-AF65-F5344CB8AC3E}">
        <p14:creationId xmlns:p14="http://schemas.microsoft.com/office/powerpoint/2010/main" val="1298645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dirty="0"/>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dirty="0"/>
              <a:t>Sink drivers</a:t>
            </a:r>
          </a:p>
        </p:txBody>
      </p:sp>
      <p:pic>
        <p:nvPicPr>
          <p:cNvPr id="5" name="Picture 4">
            <a:extLst>
              <a:ext uri="{FF2B5EF4-FFF2-40B4-BE49-F238E27FC236}">
                <a16:creationId xmlns:a16="http://schemas.microsoft.com/office/drawing/2014/main" id="{A6CE887B-9820-39A6-A3B4-DA98EE4CC6C0}"/>
              </a:ext>
            </a:extLst>
          </p:cNvPr>
          <p:cNvPicPr>
            <a:picLocks noChangeAspect="1"/>
          </p:cNvPicPr>
          <p:nvPr/>
        </p:nvPicPr>
        <p:blipFill>
          <a:blip r:embed="rId2"/>
          <a:stretch>
            <a:fillRect/>
          </a:stretch>
        </p:blipFill>
        <p:spPr>
          <a:xfrm>
            <a:off x="5894457" y="1064213"/>
            <a:ext cx="2775090" cy="5557954"/>
          </a:xfrm>
          <a:prstGeom prst="rect">
            <a:avLst/>
          </a:prstGeom>
        </p:spPr>
      </p:pic>
      <p:sp>
        <p:nvSpPr>
          <p:cNvPr id="4" name="Text Placeholder 12">
            <a:extLst>
              <a:ext uri="{FF2B5EF4-FFF2-40B4-BE49-F238E27FC236}">
                <a16:creationId xmlns:a16="http://schemas.microsoft.com/office/drawing/2014/main" id="{9AD4EF4F-11CC-C8BB-993C-6C93D501C4AC}"/>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5 TLC59211IN Sink Drivers</a:t>
            </a:r>
          </a:p>
          <a:p>
            <a:pPr marL="342900" indent="-342900">
              <a:buFont typeface="Arial"/>
              <a:buChar char="•"/>
            </a:pPr>
            <a:r>
              <a:rPr lang="en-US" sz="1400"/>
              <a:t>High output current</a:t>
            </a:r>
          </a:p>
          <a:p>
            <a:pPr marL="342900" indent="-342900">
              <a:buFont typeface="Arial"/>
              <a:buChar char="•"/>
            </a:pPr>
            <a:r>
              <a:rPr lang="en-US" sz="1400"/>
              <a:t>3-3.6 V Range</a:t>
            </a:r>
          </a:p>
          <a:p>
            <a:pPr marL="342900" indent="-342900">
              <a:buFont typeface="Arial"/>
              <a:buChar char="•"/>
            </a:pPr>
            <a:r>
              <a:rPr lang="en-US" sz="1400"/>
              <a:t>PW0020A SMD</a:t>
            </a:r>
          </a:p>
        </p:txBody>
      </p:sp>
    </p:spTree>
    <p:extLst>
      <p:ext uri="{BB962C8B-B14F-4D97-AF65-F5344CB8AC3E}">
        <p14:creationId xmlns:p14="http://schemas.microsoft.com/office/powerpoint/2010/main" val="1508805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LED ARRAY</a:t>
            </a:r>
          </a:p>
        </p:txBody>
      </p:sp>
      <p:sp>
        <p:nvSpPr>
          <p:cNvPr id="4" name="Text Placeholder 12">
            <a:extLst>
              <a:ext uri="{FF2B5EF4-FFF2-40B4-BE49-F238E27FC236}">
                <a16:creationId xmlns:a16="http://schemas.microsoft.com/office/drawing/2014/main" id="{9AD4EF4F-11CC-C8BB-993C-6C93D501C4AC}"/>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16 Address LEDs</a:t>
            </a:r>
          </a:p>
          <a:p>
            <a:pPr marL="342900" indent="-342900">
              <a:buFont typeface="Arial"/>
              <a:buChar char="•"/>
            </a:pPr>
            <a:r>
              <a:rPr lang="en-US" sz="1400"/>
              <a:t>8 Data LEDs</a:t>
            </a:r>
          </a:p>
          <a:p>
            <a:pPr marL="342900" indent="-342900">
              <a:buFont typeface="Arial"/>
              <a:buChar char="•"/>
            </a:pPr>
            <a:r>
              <a:rPr lang="en-US" sz="1400"/>
              <a:t>12 Status LEDs </a:t>
            </a:r>
          </a:p>
        </p:txBody>
      </p:sp>
      <p:pic>
        <p:nvPicPr>
          <p:cNvPr id="7" name="Picture 6">
            <a:extLst>
              <a:ext uri="{FF2B5EF4-FFF2-40B4-BE49-F238E27FC236}">
                <a16:creationId xmlns:a16="http://schemas.microsoft.com/office/drawing/2014/main" id="{1B472F68-5D41-B8B8-5875-982BE142E62D}"/>
              </a:ext>
            </a:extLst>
          </p:cNvPr>
          <p:cNvPicPr>
            <a:picLocks noChangeAspect="1"/>
          </p:cNvPicPr>
          <p:nvPr/>
        </p:nvPicPr>
        <p:blipFill>
          <a:blip r:embed="rId2"/>
          <a:stretch>
            <a:fillRect/>
          </a:stretch>
        </p:blipFill>
        <p:spPr>
          <a:xfrm>
            <a:off x="3093066" y="1217115"/>
            <a:ext cx="5507470" cy="5072440"/>
          </a:xfrm>
          <a:prstGeom prst="rect">
            <a:avLst/>
          </a:prstGeom>
        </p:spPr>
      </p:pic>
    </p:spTree>
    <p:extLst>
      <p:ext uri="{BB962C8B-B14F-4D97-AF65-F5344CB8AC3E}">
        <p14:creationId xmlns:p14="http://schemas.microsoft.com/office/powerpoint/2010/main" val="1798077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I/O Expansion</a:t>
            </a:r>
          </a:p>
        </p:txBody>
      </p:sp>
      <p:sp>
        <p:nvSpPr>
          <p:cNvPr id="4" name="Text Placeholder 12">
            <a:extLst>
              <a:ext uri="{FF2B5EF4-FFF2-40B4-BE49-F238E27FC236}">
                <a16:creationId xmlns:a16="http://schemas.microsoft.com/office/drawing/2014/main" id="{9AD4EF4F-11CC-C8BB-993C-6C93D501C4AC}"/>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2 MCP23017 I/O Expanders</a:t>
            </a:r>
          </a:p>
          <a:p>
            <a:pPr marL="342900" indent="-342900">
              <a:buFont typeface="Arial"/>
              <a:buChar char="•"/>
            </a:pPr>
            <a:r>
              <a:rPr lang="en-US" sz="1400"/>
              <a:t>Offsets of 32 and 33</a:t>
            </a:r>
          </a:p>
          <a:p>
            <a:pPr marL="342900" indent="-342900">
              <a:buFont typeface="Arial"/>
              <a:buChar char="•"/>
            </a:pPr>
            <a:r>
              <a:rPr lang="en-US" sz="1400"/>
              <a:t>Connected to user inputs</a:t>
            </a:r>
          </a:p>
        </p:txBody>
      </p:sp>
      <p:pic>
        <p:nvPicPr>
          <p:cNvPr id="6" name="Picture 5">
            <a:extLst>
              <a:ext uri="{FF2B5EF4-FFF2-40B4-BE49-F238E27FC236}">
                <a16:creationId xmlns:a16="http://schemas.microsoft.com/office/drawing/2014/main" id="{1998AEC3-765B-BBC0-E3FA-89E3257C54D7}"/>
              </a:ext>
            </a:extLst>
          </p:cNvPr>
          <p:cNvPicPr>
            <a:picLocks noChangeAspect="1"/>
          </p:cNvPicPr>
          <p:nvPr/>
        </p:nvPicPr>
        <p:blipFill>
          <a:blip r:embed="rId2"/>
          <a:stretch>
            <a:fillRect/>
          </a:stretch>
        </p:blipFill>
        <p:spPr>
          <a:xfrm>
            <a:off x="2868094" y="2346385"/>
            <a:ext cx="6275906" cy="3923989"/>
          </a:xfrm>
          <a:prstGeom prst="rect">
            <a:avLst/>
          </a:prstGeom>
        </p:spPr>
      </p:pic>
    </p:spTree>
    <p:extLst>
      <p:ext uri="{BB962C8B-B14F-4D97-AF65-F5344CB8AC3E}">
        <p14:creationId xmlns:p14="http://schemas.microsoft.com/office/powerpoint/2010/main" val="3640680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Board Connectors</a:t>
            </a:r>
          </a:p>
        </p:txBody>
      </p:sp>
      <p:sp>
        <p:nvSpPr>
          <p:cNvPr id="4" name="Text Placeholder 12">
            <a:extLst>
              <a:ext uri="{FF2B5EF4-FFF2-40B4-BE49-F238E27FC236}">
                <a16:creationId xmlns:a16="http://schemas.microsoft.com/office/drawing/2014/main" id="{9AD4EF4F-11CC-C8BB-993C-6C93D501C4AC}"/>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Flat Flex Connectors</a:t>
            </a:r>
          </a:p>
          <a:p>
            <a:pPr marL="342900" indent="-342900">
              <a:buFont typeface="Arial"/>
              <a:buChar char="•"/>
            </a:pPr>
            <a:r>
              <a:rPr lang="en-US" sz="1400"/>
              <a:t>Staggered Power and Ground Lines</a:t>
            </a:r>
          </a:p>
          <a:p>
            <a:pPr marL="342900" indent="-342900">
              <a:buFont typeface="Arial"/>
              <a:buChar char="•"/>
            </a:pPr>
            <a:r>
              <a:rPr lang="en-US" sz="1400"/>
              <a:t>Enough Signals to carry S-100 Bus</a:t>
            </a:r>
          </a:p>
        </p:txBody>
      </p:sp>
      <p:pic>
        <p:nvPicPr>
          <p:cNvPr id="7" name="Picture 6">
            <a:extLst>
              <a:ext uri="{FF2B5EF4-FFF2-40B4-BE49-F238E27FC236}">
                <a16:creationId xmlns:a16="http://schemas.microsoft.com/office/drawing/2014/main" id="{DA012B05-952B-7DA7-650F-6187EBADF5E3}"/>
              </a:ext>
            </a:extLst>
          </p:cNvPr>
          <p:cNvPicPr>
            <a:picLocks noChangeAspect="1"/>
          </p:cNvPicPr>
          <p:nvPr/>
        </p:nvPicPr>
        <p:blipFill>
          <a:blip r:embed="rId2"/>
          <a:stretch>
            <a:fillRect/>
          </a:stretch>
        </p:blipFill>
        <p:spPr>
          <a:xfrm>
            <a:off x="4022102" y="1915063"/>
            <a:ext cx="4290828" cy="3845105"/>
          </a:xfrm>
          <a:prstGeom prst="rect">
            <a:avLst/>
          </a:prstGeom>
        </p:spPr>
      </p:pic>
    </p:spTree>
    <p:extLst>
      <p:ext uri="{BB962C8B-B14F-4D97-AF65-F5344CB8AC3E}">
        <p14:creationId xmlns:p14="http://schemas.microsoft.com/office/powerpoint/2010/main" val="121945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Reset Line</a:t>
            </a:r>
          </a:p>
        </p:txBody>
      </p:sp>
      <p:sp>
        <p:nvSpPr>
          <p:cNvPr id="4" name="Text Placeholder 12">
            <a:extLst>
              <a:ext uri="{FF2B5EF4-FFF2-40B4-BE49-F238E27FC236}">
                <a16:creationId xmlns:a16="http://schemas.microsoft.com/office/drawing/2014/main" id="{9AD4EF4F-11CC-C8BB-993C-6C93D501C4AC}"/>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Local Net</a:t>
            </a:r>
          </a:p>
          <a:p>
            <a:pPr marL="342900" indent="-342900">
              <a:buFont typeface="Arial"/>
              <a:buChar char="•"/>
            </a:pPr>
            <a:r>
              <a:rPr lang="en-US" sz="1400"/>
              <a:t>Hard Reset on I/O Expanders and RP2350. </a:t>
            </a:r>
          </a:p>
          <a:p>
            <a:pPr marL="342900" indent="-342900">
              <a:buFont typeface="Arial"/>
              <a:buChar char="•"/>
            </a:pPr>
            <a:r>
              <a:rPr lang="en-US" sz="1400"/>
              <a:t>Active Low</a:t>
            </a:r>
          </a:p>
        </p:txBody>
      </p:sp>
      <p:pic>
        <p:nvPicPr>
          <p:cNvPr id="7" name="Picture 6">
            <a:extLst>
              <a:ext uri="{FF2B5EF4-FFF2-40B4-BE49-F238E27FC236}">
                <a16:creationId xmlns:a16="http://schemas.microsoft.com/office/drawing/2014/main" id="{DA012B05-952B-7DA7-650F-6187EBADF5E3}"/>
              </a:ext>
            </a:extLst>
          </p:cNvPr>
          <p:cNvPicPr>
            <a:picLocks noChangeAspect="1"/>
          </p:cNvPicPr>
          <p:nvPr/>
        </p:nvPicPr>
        <p:blipFill>
          <a:blip r:embed="rId2"/>
          <a:stretch>
            <a:fillRect/>
          </a:stretch>
        </p:blipFill>
        <p:spPr>
          <a:xfrm>
            <a:off x="4022102" y="1915063"/>
            <a:ext cx="4290828" cy="3845105"/>
          </a:xfrm>
          <a:prstGeom prst="rect">
            <a:avLst/>
          </a:prstGeom>
        </p:spPr>
      </p:pic>
    </p:spTree>
    <p:extLst>
      <p:ext uri="{BB962C8B-B14F-4D97-AF65-F5344CB8AC3E}">
        <p14:creationId xmlns:p14="http://schemas.microsoft.com/office/powerpoint/2010/main" val="258051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PCB LAYOUT</a:t>
            </a:r>
          </a:p>
        </p:txBody>
      </p:sp>
      <p:pic>
        <p:nvPicPr>
          <p:cNvPr id="6" name="Picture 5">
            <a:extLst>
              <a:ext uri="{FF2B5EF4-FFF2-40B4-BE49-F238E27FC236}">
                <a16:creationId xmlns:a16="http://schemas.microsoft.com/office/drawing/2014/main" id="{A3064EA8-E8B9-1697-4224-5CA60D234967}"/>
              </a:ext>
            </a:extLst>
          </p:cNvPr>
          <p:cNvPicPr>
            <a:picLocks noChangeAspect="1"/>
          </p:cNvPicPr>
          <p:nvPr/>
        </p:nvPicPr>
        <p:blipFill>
          <a:blip r:embed="rId2"/>
          <a:stretch>
            <a:fillRect/>
          </a:stretch>
        </p:blipFill>
        <p:spPr>
          <a:xfrm>
            <a:off x="905774" y="1499030"/>
            <a:ext cx="7116792" cy="4417075"/>
          </a:xfrm>
          <a:prstGeom prst="rect">
            <a:avLst/>
          </a:prstGeom>
        </p:spPr>
      </p:pic>
    </p:spTree>
    <p:extLst>
      <p:ext uri="{BB962C8B-B14F-4D97-AF65-F5344CB8AC3E}">
        <p14:creationId xmlns:p14="http://schemas.microsoft.com/office/powerpoint/2010/main" val="1533389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SWITCHES</a:t>
            </a:r>
          </a:p>
        </p:txBody>
      </p:sp>
      <p:pic>
        <p:nvPicPr>
          <p:cNvPr id="5" name="Picture 4">
            <a:extLst>
              <a:ext uri="{FF2B5EF4-FFF2-40B4-BE49-F238E27FC236}">
                <a16:creationId xmlns:a16="http://schemas.microsoft.com/office/drawing/2014/main" id="{BFA20836-FD07-A313-D74D-0F6985DBB3CA}"/>
              </a:ext>
            </a:extLst>
          </p:cNvPr>
          <p:cNvPicPr>
            <a:picLocks noChangeAspect="1"/>
          </p:cNvPicPr>
          <p:nvPr/>
        </p:nvPicPr>
        <p:blipFill>
          <a:blip r:embed="rId2"/>
          <a:stretch>
            <a:fillRect/>
          </a:stretch>
        </p:blipFill>
        <p:spPr>
          <a:xfrm>
            <a:off x="0" y="1859260"/>
            <a:ext cx="9144000" cy="1742357"/>
          </a:xfrm>
          <a:prstGeom prst="rect">
            <a:avLst/>
          </a:prstGeom>
        </p:spPr>
      </p:pic>
      <p:pic>
        <p:nvPicPr>
          <p:cNvPr id="7" name="Picture 2">
            <a:extLst>
              <a:ext uri="{FF2B5EF4-FFF2-40B4-BE49-F238E27FC236}">
                <a16:creationId xmlns:a16="http://schemas.microsoft.com/office/drawing/2014/main" id="{282220D1-F849-C2A9-E817-6231B2517C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634" b="11128"/>
          <a:stretch/>
        </p:blipFill>
        <p:spPr bwMode="auto">
          <a:xfrm>
            <a:off x="0" y="3835947"/>
            <a:ext cx="9144000" cy="117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463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PSDRs</a:t>
            </a:r>
          </a:p>
        </p:txBody>
      </p:sp>
      <p:sp>
        <p:nvSpPr>
          <p:cNvPr id="13" name="Text Placeholder 12"/>
          <p:cNvSpPr>
            <a:spLocks noGrp="1"/>
          </p:cNvSpPr>
          <p:nvPr>
            <p:ph type="body" idx="12"/>
          </p:nvPr>
        </p:nvSpPr>
        <p:spPr>
          <a:xfrm>
            <a:off x="457200" y="1059175"/>
            <a:ext cx="8235949" cy="4713090"/>
          </a:xfrm>
        </p:spPr>
        <p:txBody>
          <a:bodyPr>
            <a:noAutofit/>
          </a:bodyPr>
          <a:lstStyle/>
          <a:p>
            <a:endParaRPr lang="en-US" sz="1800" b="1">
              <a:ea typeface="Calibri"/>
            </a:endParaRPr>
          </a:p>
          <a:p>
            <a:pPr marL="457200" indent="-457200">
              <a:buAutoNum type="arabicPeriod"/>
            </a:pPr>
            <a:r>
              <a:rPr lang="en-US" sz="1400" b="1">
                <a:ea typeface="Calibri"/>
              </a:rPr>
              <a:t>(Hardware)</a:t>
            </a:r>
            <a:r>
              <a:rPr lang="en-US" sz="1400">
                <a:ea typeface="Calibri"/>
              </a:rPr>
              <a:t> Ability to support communication between CPU and RAM cards over a simplified S-100 inspired bus, using a backplane PCB with DDR4 DIMM edge connectors to connect bus signals between cards</a:t>
            </a:r>
          </a:p>
          <a:p>
            <a:pPr marL="457200" indent="-457200">
              <a:buAutoNum type="arabicPeriod"/>
            </a:pPr>
            <a:r>
              <a:rPr lang="en-US" sz="1400" b="1">
                <a:ea typeface="Calibri"/>
              </a:rPr>
              <a:t>(Hardware)</a:t>
            </a:r>
            <a:r>
              <a:rPr lang="en-US" sz="1400">
                <a:ea typeface="Calibri"/>
              </a:rPr>
              <a:t> Ability to interface the RP2350B microcontroller with I2C-based MCP23017 and MCP23008 I/O expanders to reduce GPIO pin usage, allowing support of all 44 bus signals and additional features.</a:t>
            </a:r>
          </a:p>
          <a:p>
            <a:pPr marL="457200" indent="-457200">
              <a:buFontTx/>
              <a:buAutoNum type="arabicPeriod"/>
            </a:pPr>
            <a:r>
              <a:rPr lang="en-US" sz="1400" b="1">
                <a:ea typeface="Calibri"/>
              </a:rPr>
              <a:t>(Hardware)</a:t>
            </a:r>
            <a:r>
              <a:rPr lang="en-US" sz="1400">
                <a:ea typeface="Calibri"/>
              </a:rPr>
              <a:t> Ability to provide a regulated power supply is fulfilled by the backplane board, which includes a 5V to 3.3V step-down power supply using a reference buck converter design.</a:t>
            </a:r>
          </a:p>
          <a:p>
            <a:pPr marL="457200" indent="-457200">
              <a:buAutoNum type="arabicPeriod"/>
            </a:pPr>
            <a:r>
              <a:rPr lang="en-US" sz="1400" b="1">
                <a:ea typeface="Calibri"/>
              </a:rPr>
              <a:t>(Software)</a:t>
            </a:r>
            <a:r>
              <a:rPr lang="en-US" sz="1400">
                <a:ea typeface="Calibri"/>
              </a:rPr>
              <a:t> Ability to emulate the Intel 8080 processor in software, written in Rust to decode and execute Intel 8080 instructions with accurate cycle timing and interrupt management. This emulator will be designed to emulate 8080 machine cycles, which respect concepts such as waiting for I/O operations.</a:t>
            </a:r>
          </a:p>
          <a:p>
            <a:pPr marL="457200" indent="-457200">
              <a:buAutoNum type="arabicPeriod"/>
            </a:pPr>
            <a:r>
              <a:rPr lang="en-US" sz="1400" b="1">
                <a:ea typeface="Calibri"/>
              </a:rPr>
              <a:t>(Software)</a:t>
            </a:r>
            <a:r>
              <a:rPr lang="en-US" sz="1400">
                <a:ea typeface="Calibri"/>
              </a:rPr>
              <a:t> Ability to manage parallel bus data exchange using Programmable IO (PIO) assembler routines, which are assembled and processed by the CPU, RAM, and front panel software. These routines must allow for multi-device control of the same data lines on the bus</a:t>
            </a:r>
          </a:p>
          <a:p>
            <a:pPr marL="457200" indent="-457200">
              <a:buAutoNum type="arabicPeriod"/>
            </a:pPr>
            <a:endParaRPr lang="en-US" sz="1400">
              <a:ea typeface="Calibri"/>
            </a:endParaRPr>
          </a:p>
          <a:p>
            <a:r>
              <a:rPr lang="en-US" sz="1800" b="1">
                <a:ea typeface="Calibri"/>
              </a:rPr>
              <a:t>Stretch</a:t>
            </a:r>
          </a:p>
          <a:p>
            <a:pPr marL="457200" indent="-457200">
              <a:buAutoNum type="arabicPeriod"/>
            </a:pPr>
            <a:r>
              <a:rPr lang="en-US" sz="1400" b="1">
                <a:ea typeface="Calibri"/>
              </a:rPr>
              <a:t>(Hardware)</a:t>
            </a:r>
            <a:r>
              <a:rPr lang="en-US" sz="1400">
                <a:ea typeface="Calibri"/>
              </a:rPr>
              <a:t> An ability for a UART card to implement the UART protocol, using I/O control lines (separate from memory control lines), and transmit/receive the information to/from an external UART port</a:t>
            </a:r>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SWITCHES</a:t>
            </a:r>
          </a:p>
        </p:txBody>
      </p:sp>
      <p:pic>
        <p:nvPicPr>
          <p:cNvPr id="6" name="Picture 5">
            <a:extLst>
              <a:ext uri="{FF2B5EF4-FFF2-40B4-BE49-F238E27FC236}">
                <a16:creationId xmlns:a16="http://schemas.microsoft.com/office/drawing/2014/main" id="{2BEFD99E-43C4-3FA6-0143-D3463970563A}"/>
              </a:ext>
            </a:extLst>
          </p:cNvPr>
          <p:cNvPicPr>
            <a:picLocks noChangeAspect="1"/>
          </p:cNvPicPr>
          <p:nvPr/>
        </p:nvPicPr>
        <p:blipFill>
          <a:blip r:embed="rId2"/>
          <a:stretch>
            <a:fillRect/>
          </a:stretch>
        </p:blipFill>
        <p:spPr>
          <a:xfrm>
            <a:off x="86264" y="1690677"/>
            <a:ext cx="9144000" cy="1979062"/>
          </a:xfrm>
          <a:prstGeom prst="rect">
            <a:avLst/>
          </a:prstGeom>
        </p:spPr>
      </p:pic>
      <p:pic>
        <p:nvPicPr>
          <p:cNvPr id="8" name="Picture 2">
            <a:extLst>
              <a:ext uri="{FF2B5EF4-FFF2-40B4-BE49-F238E27FC236}">
                <a16:creationId xmlns:a16="http://schemas.microsoft.com/office/drawing/2014/main" id="{ABD42B38-0361-4030-3764-93E7EE8A6C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634" b="11128"/>
          <a:stretch/>
        </p:blipFill>
        <p:spPr bwMode="auto">
          <a:xfrm>
            <a:off x="0" y="3835947"/>
            <a:ext cx="9144000" cy="117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991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7C36-536A-20FA-84B3-7C8FCB223F19}"/>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C9000D70-6153-EF28-C5A8-83EB8320C7A0}"/>
              </a:ext>
            </a:extLst>
          </p:cNvPr>
          <p:cNvSpPr>
            <a:spLocks noGrp="1"/>
          </p:cNvSpPr>
          <p:nvPr>
            <p:ph type="body" idx="11"/>
          </p:nvPr>
        </p:nvSpPr>
        <p:spPr/>
        <p:txBody>
          <a:bodyPr/>
          <a:lstStyle/>
          <a:p>
            <a:r>
              <a:rPr lang="en-US"/>
              <a:t>Status, ADDRESS, DATA LEDS (1)</a:t>
            </a:r>
          </a:p>
        </p:txBody>
      </p:sp>
      <p:pic>
        <p:nvPicPr>
          <p:cNvPr id="1026" name="Picture 2">
            <a:extLst>
              <a:ext uri="{FF2B5EF4-FFF2-40B4-BE49-F238E27FC236}">
                <a16:creationId xmlns:a16="http://schemas.microsoft.com/office/drawing/2014/main" id="{A36EA4C3-71A8-2826-BB13-3D48735FE5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112"/>
          <a:stretch/>
        </p:blipFill>
        <p:spPr bwMode="auto">
          <a:xfrm>
            <a:off x="0" y="3766448"/>
            <a:ext cx="9144000" cy="18579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D0E3E88-CF7F-77D9-4553-F3DF200BBCA6}"/>
              </a:ext>
            </a:extLst>
          </p:cNvPr>
          <p:cNvPicPr>
            <a:picLocks noChangeAspect="1"/>
          </p:cNvPicPr>
          <p:nvPr/>
        </p:nvPicPr>
        <p:blipFill>
          <a:blip r:embed="rId3"/>
          <a:stretch>
            <a:fillRect/>
          </a:stretch>
        </p:blipFill>
        <p:spPr>
          <a:xfrm>
            <a:off x="0" y="1690677"/>
            <a:ext cx="9144000" cy="2114093"/>
          </a:xfrm>
          <a:prstGeom prst="rect">
            <a:avLst/>
          </a:prstGeom>
        </p:spPr>
      </p:pic>
    </p:spTree>
    <p:extLst>
      <p:ext uri="{BB962C8B-B14F-4D97-AF65-F5344CB8AC3E}">
        <p14:creationId xmlns:p14="http://schemas.microsoft.com/office/powerpoint/2010/main" val="177308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7C36-536A-20FA-84B3-7C8FCB223F19}"/>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C9000D70-6153-EF28-C5A8-83EB8320C7A0}"/>
              </a:ext>
            </a:extLst>
          </p:cNvPr>
          <p:cNvSpPr>
            <a:spLocks noGrp="1"/>
          </p:cNvSpPr>
          <p:nvPr>
            <p:ph type="body" idx="11"/>
          </p:nvPr>
        </p:nvSpPr>
        <p:spPr/>
        <p:txBody>
          <a:bodyPr/>
          <a:lstStyle/>
          <a:p>
            <a:r>
              <a:rPr lang="en-US"/>
              <a:t>Status, ADDRESS, DATA LEDS (2)</a:t>
            </a:r>
          </a:p>
        </p:txBody>
      </p:sp>
      <p:pic>
        <p:nvPicPr>
          <p:cNvPr id="1026" name="Picture 2">
            <a:extLst>
              <a:ext uri="{FF2B5EF4-FFF2-40B4-BE49-F238E27FC236}">
                <a16:creationId xmlns:a16="http://schemas.microsoft.com/office/drawing/2014/main" id="{A36EA4C3-71A8-2826-BB13-3D48735FE5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112"/>
          <a:stretch/>
        </p:blipFill>
        <p:spPr bwMode="auto">
          <a:xfrm>
            <a:off x="0" y="3766448"/>
            <a:ext cx="9144000" cy="18579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B9DFCD-E5EF-C495-916F-BC65A9DEC646}"/>
              </a:ext>
            </a:extLst>
          </p:cNvPr>
          <p:cNvPicPr>
            <a:picLocks noChangeAspect="1"/>
          </p:cNvPicPr>
          <p:nvPr/>
        </p:nvPicPr>
        <p:blipFill>
          <a:blip r:embed="rId3"/>
          <a:stretch>
            <a:fillRect/>
          </a:stretch>
        </p:blipFill>
        <p:spPr>
          <a:xfrm>
            <a:off x="0" y="1424918"/>
            <a:ext cx="9144000" cy="2341530"/>
          </a:xfrm>
          <a:prstGeom prst="rect">
            <a:avLst/>
          </a:prstGeom>
        </p:spPr>
      </p:pic>
    </p:spTree>
    <p:extLst>
      <p:ext uri="{BB962C8B-B14F-4D97-AF65-F5344CB8AC3E}">
        <p14:creationId xmlns:p14="http://schemas.microsoft.com/office/powerpoint/2010/main" val="2115277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Sink Drivers, microcontroller</a:t>
            </a:r>
          </a:p>
        </p:txBody>
      </p:sp>
      <p:pic>
        <p:nvPicPr>
          <p:cNvPr id="5" name="Picture 4">
            <a:extLst>
              <a:ext uri="{FF2B5EF4-FFF2-40B4-BE49-F238E27FC236}">
                <a16:creationId xmlns:a16="http://schemas.microsoft.com/office/drawing/2014/main" id="{F1479FFA-0C77-3CBE-7212-E453C6967262}"/>
              </a:ext>
            </a:extLst>
          </p:cNvPr>
          <p:cNvPicPr>
            <a:picLocks noChangeAspect="1"/>
          </p:cNvPicPr>
          <p:nvPr/>
        </p:nvPicPr>
        <p:blipFill>
          <a:blip r:embed="rId2"/>
          <a:stretch>
            <a:fillRect/>
          </a:stretch>
        </p:blipFill>
        <p:spPr>
          <a:xfrm>
            <a:off x="1311213" y="2488988"/>
            <a:ext cx="6797615" cy="3339018"/>
          </a:xfrm>
          <a:prstGeom prst="rect">
            <a:avLst/>
          </a:prstGeom>
        </p:spPr>
      </p:pic>
      <p:sp>
        <p:nvSpPr>
          <p:cNvPr id="8" name="Text Placeholder 12">
            <a:extLst>
              <a:ext uri="{FF2B5EF4-FFF2-40B4-BE49-F238E27FC236}">
                <a16:creationId xmlns:a16="http://schemas.microsoft.com/office/drawing/2014/main" id="{420FDC97-04A0-9723-3D43-41576C4A6D42}"/>
              </a:ext>
            </a:extLst>
          </p:cNvPr>
          <p:cNvSpPr>
            <a:spLocks noGrp="1"/>
          </p:cNvSpPr>
          <p:nvPr>
            <p:ph type="body" idx="12"/>
          </p:nvPr>
        </p:nvSpPr>
        <p:spPr>
          <a:xfrm>
            <a:off x="167298" y="1598094"/>
            <a:ext cx="3549600" cy="4406971"/>
          </a:xfrm>
        </p:spPr>
        <p:txBody>
          <a:bodyPr>
            <a:noAutofit/>
          </a:bodyPr>
          <a:lstStyle/>
          <a:p>
            <a:pPr marL="342900" indent="-342900">
              <a:buFont typeface="Arial"/>
              <a:buChar char="•"/>
            </a:pPr>
            <a:r>
              <a:rPr lang="en-US" sz="1400"/>
              <a:t>Sink Drivers held close to Micro</a:t>
            </a:r>
          </a:p>
          <a:p>
            <a:pPr marL="342900" indent="-342900">
              <a:buFont typeface="Arial"/>
              <a:buChar char="•"/>
            </a:pPr>
            <a:r>
              <a:rPr lang="en-US" sz="1400"/>
              <a:t>Easier access to traces</a:t>
            </a:r>
          </a:p>
        </p:txBody>
      </p:sp>
    </p:spTree>
    <p:extLst>
      <p:ext uri="{BB962C8B-B14F-4D97-AF65-F5344CB8AC3E}">
        <p14:creationId xmlns:p14="http://schemas.microsoft.com/office/powerpoint/2010/main" val="36086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Sink Drivers, microcontroller (2)</a:t>
            </a:r>
          </a:p>
        </p:txBody>
      </p:sp>
      <p:sp>
        <p:nvSpPr>
          <p:cNvPr id="8" name="Text Placeholder 12">
            <a:extLst>
              <a:ext uri="{FF2B5EF4-FFF2-40B4-BE49-F238E27FC236}">
                <a16:creationId xmlns:a16="http://schemas.microsoft.com/office/drawing/2014/main" id="{420FDC97-04A0-9723-3D43-41576C4A6D42}"/>
              </a:ext>
            </a:extLst>
          </p:cNvPr>
          <p:cNvSpPr>
            <a:spLocks noGrp="1"/>
          </p:cNvSpPr>
          <p:nvPr>
            <p:ph type="body" idx="12"/>
          </p:nvPr>
        </p:nvSpPr>
        <p:spPr>
          <a:xfrm>
            <a:off x="167298" y="1598094"/>
            <a:ext cx="3549600" cy="4406971"/>
          </a:xfrm>
        </p:spPr>
        <p:txBody>
          <a:bodyPr>
            <a:noAutofit/>
          </a:bodyPr>
          <a:lstStyle/>
          <a:p>
            <a:pPr marL="342900" indent="-342900">
              <a:buFont typeface="Arial"/>
              <a:buChar char="•"/>
            </a:pPr>
            <a:r>
              <a:rPr lang="en-US" sz="1400"/>
              <a:t>Layout needs optimization</a:t>
            </a:r>
          </a:p>
          <a:p>
            <a:pPr marL="342900" indent="-342900">
              <a:buFont typeface="Arial"/>
              <a:buChar char="•"/>
            </a:pPr>
            <a:r>
              <a:rPr lang="en-US" sz="1400"/>
              <a:t>Complete before submission</a:t>
            </a:r>
          </a:p>
        </p:txBody>
      </p:sp>
      <p:pic>
        <p:nvPicPr>
          <p:cNvPr id="6" name="Picture 5">
            <a:extLst>
              <a:ext uri="{FF2B5EF4-FFF2-40B4-BE49-F238E27FC236}">
                <a16:creationId xmlns:a16="http://schemas.microsoft.com/office/drawing/2014/main" id="{74828142-677E-17ED-D8F6-1E4979A4E31C}"/>
              </a:ext>
            </a:extLst>
          </p:cNvPr>
          <p:cNvPicPr>
            <a:picLocks noChangeAspect="1"/>
          </p:cNvPicPr>
          <p:nvPr/>
        </p:nvPicPr>
        <p:blipFill>
          <a:blip r:embed="rId2"/>
          <a:stretch>
            <a:fillRect/>
          </a:stretch>
        </p:blipFill>
        <p:spPr>
          <a:xfrm>
            <a:off x="941042" y="2299693"/>
            <a:ext cx="7106642" cy="3362794"/>
          </a:xfrm>
          <a:prstGeom prst="rect">
            <a:avLst/>
          </a:prstGeom>
        </p:spPr>
      </p:pic>
    </p:spTree>
    <p:extLst>
      <p:ext uri="{BB962C8B-B14F-4D97-AF65-F5344CB8AC3E}">
        <p14:creationId xmlns:p14="http://schemas.microsoft.com/office/powerpoint/2010/main" val="1597770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I/O Expanders</a:t>
            </a:r>
          </a:p>
        </p:txBody>
      </p:sp>
      <p:sp>
        <p:nvSpPr>
          <p:cNvPr id="8" name="Text Placeholder 12">
            <a:extLst>
              <a:ext uri="{FF2B5EF4-FFF2-40B4-BE49-F238E27FC236}">
                <a16:creationId xmlns:a16="http://schemas.microsoft.com/office/drawing/2014/main" id="{420FDC97-04A0-9723-3D43-41576C4A6D42}"/>
              </a:ext>
            </a:extLst>
          </p:cNvPr>
          <p:cNvSpPr>
            <a:spLocks noGrp="1"/>
          </p:cNvSpPr>
          <p:nvPr>
            <p:ph type="body" idx="12"/>
          </p:nvPr>
        </p:nvSpPr>
        <p:spPr>
          <a:xfrm>
            <a:off x="167298" y="1598094"/>
            <a:ext cx="3549600" cy="4406971"/>
          </a:xfrm>
        </p:spPr>
        <p:txBody>
          <a:bodyPr>
            <a:noAutofit/>
          </a:bodyPr>
          <a:lstStyle/>
          <a:p>
            <a:pPr marL="342900" indent="-342900">
              <a:buFont typeface="Arial"/>
              <a:buChar char="•"/>
            </a:pPr>
            <a:r>
              <a:rPr lang="en-US" sz="1400"/>
              <a:t>Same concept for Micro</a:t>
            </a:r>
          </a:p>
          <a:p>
            <a:pPr marL="342900" indent="-342900">
              <a:buFont typeface="Arial"/>
              <a:buChar char="•"/>
            </a:pPr>
            <a:r>
              <a:rPr lang="en-US" sz="1400"/>
              <a:t>I/O Lines close to inputs</a:t>
            </a:r>
          </a:p>
        </p:txBody>
      </p:sp>
      <p:pic>
        <p:nvPicPr>
          <p:cNvPr id="9" name="Picture 8">
            <a:extLst>
              <a:ext uri="{FF2B5EF4-FFF2-40B4-BE49-F238E27FC236}">
                <a16:creationId xmlns:a16="http://schemas.microsoft.com/office/drawing/2014/main" id="{31462EAD-4585-1476-E3F2-899942721FD2}"/>
              </a:ext>
            </a:extLst>
          </p:cNvPr>
          <p:cNvPicPr>
            <a:picLocks noChangeAspect="1"/>
          </p:cNvPicPr>
          <p:nvPr/>
        </p:nvPicPr>
        <p:blipFill>
          <a:blip r:embed="rId2"/>
          <a:stretch>
            <a:fillRect/>
          </a:stretch>
        </p:blipFill>
        <p:spPr>
          <a:xfrm>
            <a:off x="0" y="2535169"/>
            <a:ext cx="9144000" cy="2270740"/>
          </a:xfrm>
          <a:prstGeom prst="rect">
            <a:avLst/>
          </a:prstGeom>
        </p:spPr>
      </p:pic>
      <p:pic>
        <p:nvPicPr>
          <p:cNvPr id="11" name="Picture 10">
            <a:extLst>
              <a:ext uri="{FF2B5EF4-FFF2-40B4-BE49-F238E27FC236}">
                <a16:creationId xmlns:a16="http://schemas.microsoft.com/office/drawing/2014/main" id="{FA788A0D-6413-A36B-07B3-1045D02A15DB}"/>
              </a:ext>
            </a:extLst>
          </p:cNvPr>
          <p:cNvPicPr>
            <a:picLocks noChangeAspect="1"/>
          </p:cNvPicPr>
          <p:nvPr/>
        </p:nvPicPr>
        <p:blipFill>
          <a:blip r:embed="rId3"/>
          <a:stretch>
            <a:fillRect/>
          </a:stretch>
        </p:blipFill>
        <p:spPr>
          <a:xfrm>
            <a:off x="0" y="4789402"/>
            <a:ext cx="9144000" cy="1232170"/>
          </a:xfrm>
          <a:prstGeom prst="rect">
            <a:avLst/>
          </a:prstGeom>
        </p:spPr>
      </p:pic>
    </p:spTree>
    <p:extLst>
      <p:ext uri="{BB962C8B-B14F-4D97-AF65-F5344CB8AC3E}">
        <p14:creationId xmlns:p14="http://schemas.microsoft.com/office/powerpoint/2010/main" val="31711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I/O Expanders (2)</a:t>
            </a:r>
          </a:p>
        </p:txBody>
      </p:sp>
      <p:pic>
        <p:nvPicPr>
          <p:cNvPr id="6" name="Picture 4">
            <a:extLst>
              <a:ext uri="{FF2B5EF4-FFF2-40B4-BE49-F238E27FC236}">
                <a16:creationId xmlns:a16="http://schemas.microsoft.com/office/drawing/2014/main" id="{58CAF58D-899E-80CD-69F7-654FF35D17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597" b="36104"/>
          <a:stretch/>
        </p:blipFill>
        <p:spPr bwMode="auto">
          <a:xfrm>
            <a:off x="0" y="1722217"/>
            <a:ext cx="9144000" cy="74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628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B6C12-8303-1F37-8B84-12DB3AB22BF4}"/>
              </a:ext>
            </a:extLst>
          </p:cNvPr>
          <p:cNvSpPr>
            <a:spLocks noGrp="1"/>
          </p:cNvSpPr>
          <p:nvPr>
            <p:ph type="title"/>
          </p:nvPr>
        </p:nvSpPr>
        <p:spPr/>
        <p:txBody>
          <a:bodyPr/>
          <a:lstStyle/>
          <a:p>
            <a:r>
              <a:rPr lang="en-US" dirty="0"/>
              <a:t>Back Plane</a:t>
            </a:r>
          </a:p>
        </p:txBody>
      </p:sp>
      <p:sp>
        <p:nvSpPr>
          <p:cNvPr id="3" name="Text Placeholder 2">
            <a:extLst>
              <a:ext uri="{FF2B5EF4-FFF2-40B4-BE49-F238E27FC236}">
                <a16:creationId xmlns:a16="http://schemas.microsoft.com/office/drawing/2014/main" id="{36AA7D18-0805-2C99-EEF2-89230BB8A828}"/>
              </a:ext>
            </a:extLst>
          </p:cNvPr>
          <p:cNvSpPr>
            <a:spLocks noGrp="1"/>
          </p:cNvSpPr>
          <p:nvPr>
            <p:ph type="body" idx="11"/>
          </p:nvPr>
        </p:nvSpPr>
        <p:spPr/>
        <p:txBody>
          <a:bodyPr/>
          <a:lstStyle/>
          <a:p>
            <a:r>
              <a:rPr lang="en-US" dirty="0"/>
              <a:t>Full view</a:t>
            </a:r>
          </a:p>
        </p:txBody>
      </p:sp>
      <p:pic>
        <p:nvPicPr>
          <p:cNvPr id="5" name="Picture 4">
            <a:extLst>
              <a:ext uri="{FF2B5EF4-FFF2-40B4-BE49-F238E27FC236}">
                <a16:creationId xmlns:a16="http://schemas.microsoft.com/office/drawing/2014/main" id="{19E75DDE-2401-706F-673D-C31702ED9F94}"/>
              </a:ext>
            </a:extLst>
          </p:cNvPr>
          <p:cNvPicPr>
            <a:picLocks noChangeAspect="1"/>
          </p:cNvPicPr>
          <p:nvPr/>
        </p:nvPicPr>
        <p:blipFill>
          <a:blip r:embed="rId2"/>
          <a:stretch>
            <a:fillRect/>
          </a:stretch>
        </p:blipFill>
        <p:spPr>
          <a:xfrm>
            <a:off x="1236091" y="1446514"/>
            <a:ext cx="6671817" cy="5173271"/>
          </a:xfrm>
          <a:prstGeom prst="rect">
            <a:avLst/>
          </a:prstGeom>
        </p:spPr>
      </p:pic>
    </p:spTree>
    <p:extLst>
      <p:ext uri="{BB962C8B-B14F-4D97-AF65-F5344CB8AC3E}">
        <p14:creationId xmlns:p14="http://schemas.microsoft.com/office/powerpoint/2010/main" val="2195456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5C3F-4E6E-11AE-1C15-02E0B05E97D6}"/>
              </a:ext>
            </a:extLst>
          </p:cNvPr>
          <p:cNvSpPr>
            <a:spLocks noGrp="1"/>
          </p:cNvSpPr>
          <p:nvPr>
            <p:ph type="title"/>
          </p:nvPr>
        </p:nvSpPr>
        <p:spPr/>
        <p:txBody>
          <a:bodyPr/>
          <a:lstStyle/>
          <a:p>
            <a:r>
              <a:rPr lang="en-US" dirty="0"/>
              <a:t>Back plane</a:t>
            </a:r>
          </a:p>
        </p:txBody>
      </p:sp>
      <p:sp>
        <p:nvSpPr>
          <p:cNvPr id="3" name="Text Placeholder 2">
            <a:extLst>
              <a:ext uri="{FF2B5EF4-FFF2-40B4-BE49-F238E27FC236}">
                <a16:creationId xmlns:a16="http://schemas.microsoft.com/office/drawing/2014/main" id="{050892EA-3D67-F3F1-0F0D-D6F7B3E99E48}"/>
              </a:ext>
            </a:extLst>
          </p:cNvPr>
          <p:cNvSpPr>
            <a:spLocks noGrp="1"/>
          </p:cNvSpPr>
          <p:nvPr>
            <p:ph type="body" idx="11"/>
          </p:nvPr>
        </p:nvSpPr>
        <p:spPr/>
        <p:txBody>
          <a:bodyPr/>
          <a:lstStyle/>
          <a:p>
            <a:r>
              <a:rPr lang="en-US" dirty="0" err="1"/>
              <a:t>Dimm</a:t>
            </a:r>
            <a:r>
              <a:rPr lang="en-US" dirty="0"/>
              <a:t> slot</a:t>
            </a:r>
          </a:p>
        </p:txBody>
      </p:sp>
      <p:pic>
        <p:nvPicPr>
          <p:cNvPr id="6" name="Picture 5">
            <a:extLst>
              <a:ext uri="{FF2B5EF4-FFF2-40B4-BE49-F238E27FC236}">
                <a16:creationId xmlns:a16="http://schemas.microsoft.com/office/drawing/2014/main" id="{F97A858D-A8B3-ED73-FD55-8DEF0E7116E1}"/>
              </a:ext>
            </a:extLst>
          </p:cNvPr>
          <p:cNvPicPr>
            <a:picLocks noChangeAspect="1"/>
          </p:cNvPicPr>
          <p:nvPr/>
        </p:nvPicPr>
        <p:blipFill>
          <a:blip r:embed="rId2"/>
          <a:stretch>
            <a:fillRect/>
          </a:stretch>
        </p:blipFill>
        <p:spPr>
          <a:xfrm>
            <a:off x="308540" y="1435295"/>
            <a:ext cx="8425944" cy="4935385"/>
          </a:xfrm>
          <a:prstGeom prst="rect">
            <a:avLst/>
          </a:prstGeom>
        </p:spPr>
      </p:pic>
    </p:spTree>
    <p:extLst>
      <p:ext uri="{BB962C8B-B14F-4D97-AF65-F5344CB8AC3E}">
        <p14:creationId xmlns:p14="http://schemas.microsoft.com/office/powerpoint/2010/main" val="983120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0D968-F050-0BF6-B7D1-6E201335E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A5E85-F7D0-D3ED-A78D-A80854DEF860}"/>
              </a:ext>
            </a:extLst>
          </p:cNvPr>
          <p:cNvSpPr>
            <a:spLocks noGrp="1"/>
          </p:cNvSpPr>
          <p:nvPr>
            <p:ph type="title"/>
          </p:nvPr>
        </p:nvSpPr>
        <p:spPr/>
        <p:txBody>
          <a:bodyPr/>
          <a:lstStyle/>
          <a:p>
            <a:r>
              <a:rPr lang="en-US" dirty="0"/>
              <a:t>Back Plane</a:t>
            </a:r>
          </a:p>
        </p:txBody>
      </p:sp>
      <p:sp>
        <p:nvSpPr>
          <p:cNvPr id="3" name="Text Placeholder 2">
            <a:extLst>
              <a:ext uri="{FF2B5EF4-FFF2-40B4-BE49-F238E27FC236}">
                <a16:creationId xmlns:a16="http://schemas.microsoft.com/office/drawing/2014/main" id="{A890F5D1-E2A4-1CF4-A193-17AB47C5F468}"/>
              </a:ext>
            </a:extLst>
          </p:cNvPr>
          <p:cNvSpPr>
            <a:spLocks noGrp="1"/>
          </p:cNvSpPr>
          <p:nvPr>
            <p:ph type="body" idx="11"/>
          </p:nvPr>
        </p:nvSpPr>
        <p:spPr/>
        <p:txBody>
          <a:bodyPr/>
          <a:lstStyle/>
          <a:p>
            <a:r>
              <a:rPr lang="en-US" dirty="0"/>
              <a:t>Power</a:t>
            </a:r>
          </a:p>
        </p:txBody>
      </p:sp>
      <p:pic>
        <p:nvPicPr>
          <p:cNvPr id="5" name="Picture 4">
            <a:extLst>
              <a:ext uri="{FF2B5EF4-FFF2-40B4-BE49-F238E27FC236}">
                <a16:creationId xmlns:a16="http://schemas.microsoft.com/office/drawing/2014/main" id="{88406ACD-B5D0-1B7B-564F-15F62CF52696}"/>
              </a:ext>
            </a:extLst>
          </p:cNvPr>
          <p:cNvPicPr>
            <a:picLocks noChangeAspect="1"/>
          </p:cNvPicPr>
          <p:nvPr/>
        </p:nvPicPr>
        <p:blipFill>
          <a:blip r:embed="rId2"/>
          <a:stretch>
            <a:fillRect/>
          </a:stretch>
        </p:blipFill>
        <p:spPr>
          <a:xfrm>
            <a:off x="0" y="2015168"/>
            <a:ext cx="9144000" cy="2827663"/>
          </a:xfrm>
          <a:prstGeom prst="rect">
            <a:avLst/>
          </a:prstGeom>
        </p:spPr>
      </p:pic>
    </p:spTree>
    <p:extLst>
      <p:ext uri="{BB962C8B-B14F-4D97-AF65-F5344CB8AC3E}">
        <p14:creationId xmlns:p14="http://schemas.microsoft.com/office/powerpoint/2010/main" val="4151091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245857"/>
            <a:ext cx="8235950" cy="748782"/>
          </a:xfrm>
        </p:spPr>
        <p:txBody>
          <a:bodyPr/>
          <a:lstStyle/>
          <a:p>
            <a:r>
              <a:rPr lang="en-US"/>
              <a:t>Major Components</a:t>
            </a:r>
          </a:p>
        </p:txBody>
      </p:sp>
      <p:sp>
        <p:nvSpPr>
          <p:cNvPr id="13" name="Text Placeholder 12"/>
          <p:cNvSpPr>
            <a:spLocks noGrp="1"/>
          </p:cNvSpPr>
          <p:nvPr>
            <p:ph type="body" idx="12"/>
          </p:nvPr>
        </p:nvSpPr>
        <p:spPr>
          <a:xfrm>
            <a:off x="278296" y="1505309"/>
            <a:ext cx="4611757" cy="3875737"/>
          </a:xfrm>
        </p:spPr>
        <p:txBody>
          <a:bodyPr>
            <a:noAutofit/>
          </a:bodyPr>
          <a:lstStyle/>
          <a:p>
            <a:r>
              <a:rPr lang="en-US" sz="2200" b="1"/>
              <a:t>RP2350B (QFN80 Package)</a:t>
            </a:r>
          </a:p>
          <a:p>
            <a:pPr marL="285750" indent="-285750">
              <a:buFont typeface="Arial"/>
              <a:buChar char="•"/>
            </a:pPr>
            <a:r>
              <a:rPr lang="en-US" sz="1800"/>
              <a:t>150 MHz clock frequency</a:t>
            </a:r>
          </a:p>
          <a:p>
            <a:pPr marL="285750" indent="-285750">
              <a:buFont typeface="Arial"/>
              <a:buChar char="•"/>
            </a:pPr>
            <a:r>
              <a:rPr lang="en-US" sz="1800"/>
              <a:t>512 KB SRAM</a:t>
            </a:r>
          </a:p>
          <a:p>
            <a:pPr marL="285750" indent="-285750">
              <a:buFont typeface="Arial"/>
              <a:buChar char="•"/>
            </a:pPr>
            <a:r>
              <a:rPr lang="en-US" sz="1800"/>
              <a:t>48 GPIO pins</a:t>
            </a:r>
          </a:p>
          <a:p>
            <a:pPr marL="1028700" lvl="1">
              <a:buFont typeface="Courier New"/>
              <a:buChar char="o"/>
            </a:pPr>
            <a:r>
              <a:rPr lang="en-US" sz="1800"/>
              <a:t>12 programmable I/O (PIO) state machines</a:t>
            </a:r>
          </a:p>
          <a:p>
            <a:pPr marL="285750" indent="-285750">
              <a:buFont typeface="Arial"/>
              <a:buChar char="•"/>
            </a:pPr>
            <a:r>
              <a:rPr lang="en-US" sz="1800"/>
              <a:t>2.7-5.5 V input voltage</a:t>
            </a:r>
          </a:p>
          <a:p>
            <a:pPr marL="285750" indent="-285750">
              <a:buFont typeface="Arial"/>
              <a:buChar char="•"/>
            </a:pPr>
            <a:r>
              <a:rPr lang="en-US" sz="1800"/>
              <a:t>Supports 16 MB external QSPI flash</a:t>
            </a:r>
          </a:p>
          <a:p>
            <a:pPr marL="285750" indent="-285750">
              <a:buFont typeface="Arial"/>
              <a:buChar char="•"/>
            </a:pPr>
            <a:r>
              <a:rPr lang="en-US" sz="1800"/>
              <a:t>2 UARTs</a:t>
            </a:r>
          </a:p>
          <a:p>
            <a:pPr marL="285750" indent="-285750">
              <a:buFont typeface="Arial"/>
              <a:buChar char="•"/>
            </a:pPr>
            <a:r>
              <a:rPr lang="en-US" sz="1800"/>
              <a:t>2 I2C controllers</a:t>
            </a:r>
          </a:p>
          <a:p>
            <a:pPr marL="285750" indent="-285750">
              <a:buFont typeface="Arial"/>
              <a:buChar char="•"/>
            </a:pPr>
            <a:r>
              <a:rPr lang="en-US" sz="1800"/>
              <a:t>2 SPI controllers</a:t>
            </a:r>
            <a:endParaRPr lang="en-US" sz="180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Microcontroller</a:t>
            </a:r>
            <a:endParaRPr lang="en-US" sz="2400"/>
          </a:p>
        </p:txBody>
      </p:sp>
      <p:pic>
        <p:nvPicPr>
          <p:cNvPr id="2" name="Picture 1" descr="A close-up of a chip&#10;&#10;AI-generated content may be incorrect.">
            <a:extLst>
              <a:ext uri="{FF2B5EF4-FFF2-40B4-BE49-F238E27FC236}">
                <a16:creationId xmlns:a16="http://schemas.microsoft.com/office/drawing/2014/main" id="{73576A5F-00EC-5DA7-0C3F-8317FAC15626}"/>
              </a:ext>
            </a:extLst>
          </p:cNvPr>
          <p:cNvPicPr>
            <a:picLocks noChangeAspect="1"/>
          </p:cNvPicPr>
          <p:nvPr/>
        </p:nvPicPr>
        <p:blipFill>
          <a:blip r:embed="rId2"/>
          <a:stretch>
            <a:fillRect/>
          </a:stretch>
        </p:blipFill>
        <p:spPr>
          <a:xfrm>
            <a:off x="4385436" y="3318219"/>
            <a:ext cx="4537625" cy="3233116"/>
          </a:xfrm>
          <a:prstGeom prst="rect">
            <a:avLst/>
          </a:prstGeom>
          <a:ln w="28575">
            <a:noFill/>
          </a:ln>
        </p:spPr>
      </p:pic>
    </p:spTree>
    <p:extLst>
      <p:ext uri="{BB962C8B-B14F-4D97-AF65-F5344CB8AC3E}">
        <p14:creationId xmlns:p14="http://schemas.microsoft.com/office/powerpoint/2010/main" val="3910445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4CE9-03DF-05A9-1010-BF3F64C854A3}"/>
              </a:ext>
            </a:extLst>
          </p:cNvPr>
          <p:cNvSpPr>
            <a:spLocks noGrp="1"/>
          </p:cNvSpPr>
          <p:nvPr>
            <p:ph type="title"/>
          </p:nvPr>
        </p:nvSpPr>
        <p:spPr/>
        <p:txBody>
          <a:bodyPr/>
          <a:lstStyle/>
          <a:p>
            <a:r>
              <a:rPr lang="en-US" dirty="0"/>
              <a:t>Back plane</a:t>
            </a:r>
          </a:p>
        </p:txBody>
      </p:sp>
      <p:sp>
        <p:nvSpPr>
          <p:cNvPr id="3" name="Text Placeholder 2">
            <a:extLst>
              <a:ext uri="{FF2B5EF4-FFF2-40B4-BE49-F238E27FC236}">
                <a16:creationId xmlns:a16="http://schemas.microsoft.com/office/drawing/2014/main" id="{C879872C-4BD1-7BA9-8639-75B0CDA66198}"/>
              </a:ext>
            </a:extLst>
          </p:cNvPr>
          <p:cNvSpPr>
            <a:spLocks noGrp="1"/>
          </p:cNvSpPr>
          <p:nvPr>
            <p:ph type="body" idx="11"/>
          </p:nvPr>
        </p:nvSpPr>
        <p:spPr/>
        <p:txBody>
          <a:bodyPr/>
          <a:lstStyle/>
          <a:p>
            <a:r>
              <a:rPr lang="en-US" dirty="0"/>
              <a:t>Layout</a:t>
            </a:r>
          </a:p>
        </p:txBody>
      </p:sp>
      <p:pic>
        <p:nvPicPr>
          <p:cNvPr id="6" name="Picture 5">
            <a:extLst>
              <a:ext uri="{FF2B5EF4-FFF2-40B4-BE49-F238E27FC236}">
                <a16:creationId xmlns:a16="http://schemas.microsoft.com/office/drawing/2014/main" id="{55E20937-F8AA-EF16-DB54-6100E26F034F}"/>
              </a:ext>
            </a:extLst>
          </p:cNvPr>
          <p:cNvPicPr>
            <a:picLocks noChangeAspect="1"/>
          </p:cNvPicPr>
          <p:nvPr/>
        </p:nvPicPr>
        <p:blipFill>
          <a:blip r:embed="rId2"/>
          <a:stretch>
            <a:fillRect/>
          </a:stretch>
        </p:blipFill>
        <p:spPr>
          <a:xfrm>
            <a:off x="819032" y="1497164"/>
            <a:ext cx="7786425" cy="4543671"/>
          </a:xfrm>
          <a:prstGeom prst="rect">
            <a:avLst/>
          </a:prstGeom>
        </p:spPr>
      </p:pic>
    </p:spTree>
    <p:extLst>
      <p:ext uri="{BB962C8B-B14F-4D97-AF65-F5344CB8AC3E}">
        <p14:creationId xmlns:p14="http://schemas.microsoft.com/office/powerpoint/2010/main" val="2077555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D937-9616-98A5-FE36-D478023CABA9}"/>
              </a:ext>
            </a:extLst>
          </p:cNvPr>
          <p:cNvSpPr>
            <a:spLocks noGrp="1"/>
          </p:cNvSpPr>
          <p:nvPr>
            <p:ph type="title"/>
          </p:nvPr>
        </p:nvSpPr>
        <p:spPr/>
        <p:txBody>
          <a:bodyPr/>
          <a:lstStyle/>
          <a:p>
            <a:r>
              <a:rPr lang="en-US" dirty="0"/>
              <a:t>Back Plane</a:t>
            </a:r>
          </a:p>
        </p:txBody>
      </p:sp>
      <p:sp>
        <p:nvSpPr>
          <p:cNvPr id="3" name="Text Placeholder 2">
            <a:extLst>
              <a:ext uri="{FF2B5EF4-FFF2-40B4-BE49-F238E27FC236}">
                <a16:creationId xmlns:a16="http://schemas.microsoft.com/office/drawing/2014/main" id="{3643F847-C38E-8A46-BB02-96A5F5C0FB1A}"/>
              </a:ext>
            </a:extLst>
          </p:cNvPr>
          <p:cNvSpPr>
            <a:spLocks noGrp="1"/>
          </p:cNvSpPr>
          <p:nvPr>
            <p:ph type="body" idx="11"/>
          </p:nvPr>
        </p:nvSpPr>
        <p:spPr/>
        <p:txBody>
          <a:bodyPr/>
          <a:lstStyle/>
          <a:p>
            <a:r>
              <a:rPr lang="en-US" dirty="0"/>
              <a:t>Power Layout</a:t>
            </a:r>
          </a:p>
        </p:txBody>
      </p:sp>
      <p:pic>
        <p:nvPicPr>
          <p:cNvPr id="6" name="Picture 5">
            <a:extLst>
              <a:ext uri="{FF2B5EF4-FFF2-40B4-BE49-F238E27FC236}">
                <a16:creationId xmlns:a16="http://schemas.microsoft.com/office/drawing/2014/main" id="{ACA32E13-9523-FBCB-6218-114805936792}"/>
              </a:ext>
            </a:extLst>
          </p:cNvPr>
          <p:cNvPicPr>
            <a:picLocks noChangeAspect="1"/>
          </p:cNvPicPr>
          <p:nvPr/>
        </p:nvPicPr>
        <p:blipFill>
          <a:blip r:embed="rId2"/>
          <a:stretch>
            <a:fillRect/>
          </a:stretch>
        </p:blipFill>
        <p:spPr>
          <a:xfrm>
            <a:off x="2423440" y="1690677"/>
            <a:ext cx="4546161" cy="3957769"/>
          </a:xfrm>
          <a:prstGeom prst="rect">
            <a:avLst/>
          </a:prstGeom>
        </p:spPr>
      </p:pic>
    </p:spTree>
    <p:extLst>
      <p:ext uri="{BB962C8B-B14F-4D97-AF65-F5344CB8AC3E}">
        <p14:creationId xmlns:p14="http://schemas.microsoft.com/office/powerpoint/2010/main" val="393547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1507A-9FD0-C118-89D5-1C6B777EC01F}"/>
              </a:ext>
            </a:extLst>
          </p:cNvPr>
          <p:cNvSpPr>
            <a:spLocks noGrp="1"/>
          </p:cNvSpPr>
          <p:nvPr>
            <p:ph type="title"/>
          </p:nvPr>
        </p:nvSpPr>
        <p:spPr/>
        <p:txBody>
          <a:bodyPr/>
          <a:lstStyle/>
          <a:p>
            <a:r>
              <a:rPr lang="en-US" dirty="0"/>
              <a:t>Back Plane</a:t>
            </a:r>
          </a:p>
        </p:txBody>
      </p:sp>
      <p:sp>
        <p:nvSpPr>
          <p:cNvPr id="3" name="Text Placeholder 2">
            <a:extLst>
              <a:ext uri="{FF2B5EF4-FFF2-40B4-BE49-F238E27FC236}">
                <a16:creationId xmlns:a16="http://schemas.microsoft.com/office/drawing/2014/main" id="{CFB2397F-2C7C-E3E4-780E-308607E305FB}"/>
              </a:ext>
            </a:extLst>
          </p:cNvPr>
          <p:cNvSpPr>
            <a:spLocks noGrp="1"/>
          </p:cNvSpPr>
          <p:nvPr>
            <p:ph type="body" idx="11"/>
          </p:nvPr>
        </p:nvSpPr>
        <p:spPr/>
        <p:txBody>
          <a:bodyPr/>
          <a:lstStyle/>
          <a:p>
            <a:r>
              <a:rPr lang="en-US" dirty="0"/>
              <a:t>3d</a:t>
            </a:r>
          </a:p>
        </p:txBody>
      </p:sp>
      <p:pic>
        <p:nvPicPr>
          <p:cNvPr id="6" name="Picture 5">
            <a:extLst>
              <a:ext uri="{FF2B5EF4-FFF2-40B4-BE49-F238E27FC236}">
                <a16:creationId xmlns:a16="http://schemas.microsoft.com/office/drawing/2014/main" id="{EFE14BD4-26B7-42C5-75EA-C44021EA9521}"/>
              </a:ext>
            </a:extLst>
          </p:cNvPr>
          <p:cNvPicPr>
            <a:picLocks noChangeAspect="1"/>
          </p:cNvPicPr>
          <p:nvPr/>
        </p:nvPicPr>
        <p:blipFill>
          <a:blip r:embed="rId2"/>
          <a:stretch>
            <a:fillRect/>
          </a:stretch>
        </p:blipFill>
        <p:spPr>
          <a:xfrm>
            <a:off x="883546" y="1529027"/>
            <a:ext cx="7376908" cy="4259239"/>
          </a:xfrm>
          <a:prstGeom prst="rect">
            <a:avLst/>
          </a:prstGeom>
        </p:spPr>
      </p:pic>
    </p:spTree>
    <p:extLst>
      <p:ext uri="{BB962C8B-B14F-4D97-AF65-F5344CB8AC3E}">
        <p14:creationId xmlns:p14="http://schemas.microsoft.com/office/powerpoint/2010/main" val="2292363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800"/>
              <a:t>Switches and LEDs work as intended</a:t>
            </a:r>
          </a:p>
          <a:p>
            <a:pPr marL="1085850" lvl="1" indent="-342900">
              <a:buFont typeface="Courier New"/>
              <a:buChar char="o"/>
            </a:pPr>
            <a:r>
              <a:rPr lang="en-US" sz="1800">
                <a:solidFill>
                  <a:srgbClr val="000000"/>
                </a:solidFill>
              </a:rPr>
              <a:t>Switches and LEDs for addresses/data follow desired behavior </a:t>
            </a:r>
          </a:p>
          <a:p>
            <a:pPr marL="1085850" lvl="1" indent="-342900">
              <a:buFont typeface="Courier New"/>
              <a:buChar char="o"/>
            </a:pPr>
            <a:r>
              <a:rPr lang="en-US" sz="1800">
                <a:solidFill>
                  <a:srgbClr val="000000"/>
                </a:solidFill>
              </a:rPr>
              <a:t>Need to finish connecting to GPIO of micro running the front panel software</a:t>
            </a:r>
            <a:endParaRPr lang="en-US" sz="18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1800">
                <a:solidFill>
                  <a:srgbClr val="000000"/>
                </a:solidFill>
              </a:rPr>
              <a:t>Any additional behavior changes we need will be implemented/debugged in software</a:t>
            </a:r>
            <a:endParaRPr lang="en-US" sz="180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i="1">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a:p>
        </p:txBody>
      </p:sp>
      <p:sp>
        <p:nvSpPr>
          <p:cNvPr id="11" name="Title 10"/>
          <p:cNvSpPr>
            <a:spLocks noGrp="1"/>
          </p:cNvSpPr>
          <p:nvPr>
            <p:ph type="title"/>
          </p:nvPr>
        </p:nvSpPr>
        <p:spPr/>
        <p:txBody>
          <a:bodyPr/>
          <a:lstStyle/>
          <a:p>
            <a:r>
              <a:rPr lang="en-US"/>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a:t>Front Panel Prototype</a:t>
            </a:r>
          </a:p>
        </p:txBody>
      </p:sp>
      <p:pic>
        <p:nvPicPr>
          <p:cNvPr id="2" name="Picture 1" descr="A circuit board with wires and wires&#10;&#10;AI-generated content may be incorrect.">
            <a:extLst>
              <a:ext uri="{FF2B5EF4-FFF2-40B4-BE49-F238E27FC236}">
                <a16:creationId xmlns:a16="http://schemas.microsoft.com/office/drawing/2014/main" id="{CCDD563F-2667-D478-3B7A-6F1D0380788D}"/>
              </a:ext>
            </a:extLst>
          </p:cNvPr>
          <p:cNvPicPr>
            <a:picLocks noChangeAspect="1"/>
          </p:cNvPicPr>
          <p:nvPr/>
        </p:nvPicPr>
        <p:blipFill>
          <a:blip r:embed="rId2"/>
          <a:stretch>
            <a:fillRect/>
          </a:stretch>
        </p:blipFill>
        <p:spPr>
          <a:xfrm rot="-5400000">
            <a:off x="4556700" y="1421100"/>
            <a:ext cx="3999600" cy="4906800"/>
          </a:xfrm>
          <a:prstGeom prst="rect">
            <a:avLst/>
          </a:prstGeom>
        </p:spPr>
      </p:pic>
    </p:spTree>
    <p:extLst>
      <p:ext uri="{BB962C8B-B14F-4D97-AF65-F5344CB8AC3E}">
        <p14:creationId xmlns:p14="http://schemas.microsoft.com/office/powerpoint/2010/main" val="1704002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1613A-173F-2A93-FCA9-A411D71570E0}"/>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3769BE33-319F-1875-5B3C-D8F7F3E85E30}"/>
              </a:ext>
            </a:extLst>
          </p:cNvPr>
          <p:cNvSpPr>
            <a:spLocks noGrp="1"/>
          </p:cNvSpPr>
          <p:nvPr>
            <p:ph type="body" idx="12"/>
          </p:nvPr>
        </p:nvSpPr>
        <p:spPr>
          <a:xfrm>
            <a:off x="457200" y="1717709"/>
            <a:ext cx="8238600" cy="4064971"/>
          </a:xfrm>
        </p:spPr>
        <p:txBody>
          <a:bodyPr>
            <a:noAutofit/>
          </a:bodyPr>
          <a:lstStyle/>
          <a:p>
            <a:pPr marL="342900" indent="-342900">
              <a:buFont typeface="Arial"/>
              <a:buChar char="•"/>
            </a:pPr>
            <a:r>
              <a:rPr lang="en-US" sz="2200"/>
              <a:t>2 RP2350B Stamp XL Boards</a:t>
            </a:r>
          </a:p>
          <a:p>
            <a:pPr marL="1085850" lvl="1" indent="-342900">
              <a:buFont typeface="Courier New"/>
              <a:buChar char="o"/>
            </a:pPr>
            <a:r>
              <a:rPr lang="en-US" sz="2200"/>
              <a:t>Direct connections of bus signals just like our eventual backplane board</a:t>
            </a:r>
          </a:p>
          <a:p>
            <a:pPr marL="1085850" lvl="1" indent="-342900">
              <a:buFont typeface="Courier New"/>
              <a:buChar char="o"/>
            </a:pPr>
            <a:r>
              <a:rPr lang="en-US" sz="2200"/>
              <a:t>Connected to breadboard to test communication between softwares (CPU emulator, RAM emulator, etc.)</a:t>
            </a:r>
          </a:p>
          <a:p>
            <a:pPr marL="342900" indent="-342900">
              <a:buFont typeface="Arial"/>
              <a:buChar char="•"/>
            </a:pPr>
            <a:r>
              <a:rPr lang="en-US" sz="2200"/>
              <a:t>2 Pico 2 Boards</a:t>
            </a:r>
            <a:endParaRPr lang="en-US" sz="2200">
              <a:latin typeface="Arial" panose="020B0604020202020204" pitchFamily="34" charset="0"/>
              <a:cs typeface="Arial" panose="020B0604020202020204" pitchFamily="34" charset="0"/>
            </a:endParaRPr>
          </a:p>
          <a:p>
            <a:pPr marL="1085850" lvl="1" indent="-342900">
              <a:buFont typeface="Courier New"/>
              <a:buChar char="o"/>
            </a:pPr>
            <a:r>
              <a:rPr lang="en-US" sz="2200"/>
              <a:t>Connected to bus signals for debugging with rs-probe</a:t>
            </a:r>
          </a:p>
          <a:p>
            <a:pPr marL="342900" indent="-342900">
              <a:buFont typeface="Arial"/>
              <a:buChar char="•"/>
            </a:pPr>
            <a:r>
              <a:rPr lang="en-US" sz="2200"/>
              <a:t>Allows testing of tram (bus control package) and other software</a:t>
            </a:r>
          </a:p>
          <a:p>
            <a:pPr marL="1085850" lvl="1" indent="-342900">
              <a:buFont typeface="Courier New"/>
              <a:buChar char="o"/>
            </a:pPr>
            <a:r>
              <a:rPr lang="en-US" sz="2200"/>
              <a:t>Doubles as test harness for our system</a:t>
            </a:r>
            <a:endParaRPr lang="en-US" sz="2200">
              <a:latin typeface="Arial" panose="020B0604020202020204" pitchFamily="34" charset="0"/>
              <a:cs typeface="Arial" panose="020B0604020202020204" pitchFamily="34" charset="0"/>
            </a:endParaRPr>
          </a:p>
        </p:txBody>
      </p:sp>
      <p:sp>
        <p:nvSpPr>
          <p:cNvPr id="11" name="Title 10">
            <a:extLst>
              <a:ext uri="{FF2B5EF4-FFF2-40B4-BE49-F238E27FC236}">
                <a16:creationId xmlns:a16="http://schemas.microsoft.com/office/drawing/2014/main" id="{27466E84-27A7-6E45-EB6F-53100D848A18}"/>
              </a:ext>
            </a:extLst>
          </p:cNvPr>
          <p:cNvSpPr>
            <a:spLocks noGrp="1"/>
          </p:cNvSpPr>
          <p:nvPr>
            <p:ph type="title"/>
          </p:nvPr>
        </p:nvSpPr>
        <p:spPr/>
        <p:txBody>
          <a:bodyPr/>
          <a:lstStyle/>
          <a:p>
            <a:r>
              <a:rPr lang="en-US"/>
              <a:t>Prototyping Progress</a:t>
            </a:r>
          </a:p>
        </p:txBody>
      </p:sp>
      <p:sp>
        <p:nvSpPr>
          <p:cNvPr id="8" name="Text Placeholder 2">
            <a:extLst>
              <a:ext uri="{FF2B5EF4-FFF2-40B4-BE49-F238E27FC236}">
                <a16:creationId xmlns:a16="http://schemas.microsoft.com/office/drawing/2014/main" id="{BD7F0CC7-BF5B-45B8-8A76-5B8173518B95}"/>
              </a:ext>
            </a:extLst>
          </p:cNvPr>
          <p:cNvSpPr>
            <a:spLocks noGrp="1"/>
          </p:cNvSpPr>
          <p:nvPr>
            <p:ph type="body" idx="11"/>
          </p:nvPr>
        </p:nvSpPr>
        <p:spPr>
          <a:xfrm>
            <a:off x="457200" y="924643"/>
            <a:ext cx="8229600" cy="442912"/>
          </a:xfrm>
        </p:spPr>
        <p:txBody>
          <a:bodyPr/>
          <a:lstStyle/>
          <a:p>
            <a:r>
              <a:rPr lang="en-US" sz="2400"/>
              <a:t>Backplane Prototype </a:t>
            </a:r>
            <a:endParaRPr lang="en-US"/>
          </a:p>
        </p:txBody>
      </p:sp>
    </p:spTree>
    <p:extLst>
      <p:ext uri="{BB962C8B-B14F-4D97-AF65-F5344CB8AC3E}">
        <p14:creationId xmlns:p14="http://schemas.microsoft.com/office/powerpoint/2010/main" val="28293415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1A5CD-37C9-2E26-C2D0-9FA799BC70FE}"/>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B21EA07-B5AF-6CCB-B7F6-1B73A2A58756}"/>
              </a:ext>
            </a:extLst>
          </p:cNvPr>
          <p:cNvSpPr>
            <a:spLocks noGrp="1"/>
          </p:cNvSpPr>
          <p:nvPr>
            <p:ph type="title"/>
          </p:nvPr>
        </p:nvSpPr>
        <p:spPr/>
        <p:txBody>
          <a:bodyPr/>
          <a:lstStyle/>
          <a:p>
            <a:r>
              <a:rPr lang="en-US"/>
              <a:t>Prototyping Progress</a:t>
            </a:r>
          </a:p>
        </p:txBody>
      </p:sp>
      <p:sp>
        <p:nvSpPr>
          <p:cNvPr id="8" name="Text Placeholder 2">
            <a:extLst>
              <a:ext uri="{FF2B5EF4-FFF2-40B4-BE49-F238E27FC236}">
                <a16:creationId xmlns:a16="http://schemas.microsoft.com/office/drawing/2014/main" id="{EE5A3A9D-9101-9694-B89A-4C42981E7D0D}"/>
              </a:ext>
            </a:extLst>
          </p:cNvPr>
          <p:cNvSpPr>
            <a:spLocks noGrp="1"/>
          </p:cNvSpPr>
          <p:nvPr>
            <p:ph type="body" idx="11"/>
          </p:nvPr>
        </p:nvSpPr>
        <p:spPr>
          <a:xfrm>
            <a:off x="457200" y="924643"/>
            <a:ext cx="8229600" cy="442912"/>
          </a:xfrm>
        </p:spPr>
        <p:txBody>
          <a:bodyPr/>
          <a:lstStyle/>
          <a:p>
            <a:r>
              <a:rPr lang="en-US" sz="2400"/>
              <a:t>Backplane Prototype </a:t>
            </a:r>
            <a:endParaRPr lang="en-US"/>
          </a:p>
        </p:txBody>
      </p:sp>
      <p:pic>
        <p:nvPicPr>
          <p:cNvPr id="2" name="Picture 1" descr="A circuit board with wires and wires&#10;&#10;AI-generated content may be incorrect.">
            <a:extLst>
              <a:ext uri="{FF2B5EF4-FFF2-40B4-BE49-F238E27FC236}">
                <a16:creationId xmlns:a16="http://schemas.microsoft.com/office/drawing/2014/main" id="{BCB29606-C0BB-47E5-C81D-425FEF22F2D1}"/>
              </a:ext>
            </a:extLst>
          </p:cNvPr>
          <p:cNvPicPr>
            <a:picLocks noChangeAspect="1"/>
          </p:cNvPicPr>
          <p:nvPr/>
        </p:nvPicPr>
        <p:blipFill>
          <a:blip r:embed="rId2"/>
          <a:stretch>
            <a:fillRect/>
          </a:stretch>
        </p:blipFill>
        <p:spPr>
          <a:xfrm>
            <a:off x="5492850" y="2073000"/>
            <a:ext cx="3198300" cy="4575000"/>
          </a:xfrm>
          <a:prstGeom prst="rect">
            <a:avLst/>
          </a:prstGeom>
        </p:spPr>
      </p:pic>
      <p:pic>
        <p:nvPicPr>
          <p:cNvPr id="4" name="Picture 3" descr="A circuit board with wires and wires&#10;&#10;AI-generated content may be incorrect.">
            <a:extLst>
              <a:ext uri="{FF2B5EF4-FFF2-40B4-BE49-F238E27FC236}">
                <a16:creationId xmlns:a16="http://schemas.microsoft.com/office/drawing/2014/main" id="{3F2F7EBF-2EF5-FDE3-B29E-C7B4CB30FF25}"/>
              </a:ext>
            </a:extLst>
          </p:cNvPr>
          <p:cNvPicPr>
            <a:picLocks noChangeAspect="1"/>
          </p:cNvPicPr>
          <p:nvPr/>
        </p:nvPicPr>
        <p:blipFill>
          <a:blip r:embed="rId3"/>
          <a:stretch>
            <a:fillRect/>
          </a:stretch>
        </p:blipFill>
        <p:spPr>
          <a:xfrm>
            <a:off x="452850" y="2073000"/>
            <a:ext cx="3189300" cy="4575000"/>
          </a:xfrm>
          <a:prstGeom prst="rect">
            <a:avLst/>
          </a:prstGeom>
        </p:spPr>
      </p:pic>
      <p:sp>
        <p:nvSpPr>
          <p:cNvPr id="5" name="TextBox 4">
            <a:extLst>
              <a:ext uri="{FF2B5EF4-FFF2-40B4-BE49-F238E27FC236}">
                <a16:creationId xmlns:a16="http://schemas.microsoft.com/office/drawing/2014/main" id="{8736CAA4-805E-F3B3-307E-6FAA73081B0E}"/>
              </a:ext>
            </a:extLst>
          </p:cNvPr>
          <p:cNvSpPr txBox="1"/>
          <p:nvPr/>
        </p:nvSpPr>
        <p:spPr>
          <a:xfrm>
            <a:off x="791029" y="1645919"/>
            <a:ext cx="2640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No Bus Signals Connected</a:t>
            </a:r>
          </a:p>
        </p:txBody>
      </p:sp>
      <p:sp>
        <p:nvSpPr>
          <p:cNvPr id="6" name="TextBox 5">
            <a:extLst>
              <a:ext uri="{FF2B5EF4-FFF2-40B4-BE49-F238E27FC236}">
                <a16:creationId xmlns:a16="http://schemas.microsoft.com/office/drawing/2014/main" id="{C267D110-700A-45A4-3A6A-8AF23C8ABB27}"/>
              </a:ext>
            </a:extLst>
          </p:cNvPr>
          <p:cNvSpPr txBox="1"/>
          <p:nvPr/>
        </p:nvSpPr>
        <p:spPr>
          <a:xfrm>
            <a:off x="5897253" y="1644433"/>
            <a:ext cx="24038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Bus Signals Connected</a:t>
            </a:r>
          </a:p>
        </p:txBody>
      </p:sp>
      <p:sp>
        <p:nvSpPr>
          <p:cNvPr id="7" name="Arrow: Right 6">
            <a:extLst>
              <a:ext uri="{FF2B5EF4-FFF2-40B4-BE49-F238E27FC236}">
                <a16:creationId xmlns:a16="http://schemas.microsoft.com/office/drawing/2014/main" id="{667E0860-23B8-31D3-5909-65C669BC5E89}"/>
              </a:ext>
            </a:extLst>
          </p:cNvPr>
          <p:cNvSpPr/>
          <p:nvPr/>
        </p:nvSpPr>
        <p:spPr>
          <a:xfrm>
            <a:off x="4080546" y="3976434"/>
            <a:ext cx="978408"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1133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FDFE-9502-2110-F341-C67853749C4F}"/>
              </a:ext>
            </a:extLst>
          </p:cNvPr>
          <p:cNvSpPr>
            <a:spLocks noGrp="1"/>
          </p:cNvSpPr>
          <p:nvPr>
            <p:ph type="title"/>
          </p:nvPr>
        </p:nvSpPr>
        <p:spPr/>
        <p:txBody>
          <a:bodyPr/>
          <a:lstStyle/>
          <a:p>
            <a:r>
              <a:rPr lang="en-US"/>
              <a:t>Software</a:t>
            </a:r>
            <a:r>
              <a:rPr lang="en-US" dirty="0"/>
              <a:t> Architecture</a:t>
            </a:r>
          </a:p>
        </p:txBody>
      </p:sp>
      <p:pic>
        <p:nvPicPr>
          <p:cNvPr id="1026" name="Picture 2" descr="A screenshot of a computer screen&#10;&#10;AI-generated content may be incorrect.">
            <a:extLst>
              <a:ext uri="{FF2B5EF4-FFF2-40B4-BE49-F238E27FC236}">
                <a16:creationId xmlns:a16="http://schemas.microsoft.com/office/drawing/2014/main" id="{A8228894-2951-2EB3-CF67-B62DE4BF0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7063"/>
            <a:ext cx="9144000"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657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C855-7D4D-F8DA-5A25-9D0487926E9F}"/>
              </a:ext>
            </a:extLst>
          </p:cNvPr>
          <p:cNvSpPr>
            <a:spLocks noGrp="1"/>
          </p:cNvSpPr>
          <p:nvPr>
            <p:ph type="title"/>
          </p:nvPr>
        </p:nvSpPr>
        <p:spPr/>
        <p:txBody>
          <a:bodyPr/>
          <a:lstStyle/>
          <a:p>
            <a:r>
              <a:rPr lang="en-US"/>
              <a:t>SoftWare</a:t>
            </a:r>
            <a:r>
              <a:rPr lang="en-US" dirty="0"/>
              <a:t> learnings</a:t>
            </a:r>
          </a:p>
        </p:txBody>
      </p:sp>
      <p:sp>
        <p:nvSpPr>
          <p:cNvPr id="4" name="Text Placeholder 3">
            <a:extLst>
              <a:ext uri="{FF2B5EF4-FFF2-40B4-BE49-F238E27FC236}">
                <a16:creationId xmlns:a16="http://schemas.microsoft.com/office/drawing/2014/main" id="{079D4A52-8D6C-3082-847A-200DBB10780C}"/>
              </a:ext>
            </a:extLst>
          </p:cNvPr>
          <p:cNvSpPr>
            <a:spLocks noGrp="1"/>
          </p:cNvSpPr>
          <p:nvPr>
            <p:ph type="body" idx="12"/>
          </p:nvPr>
        </p:nvSpPr>
        <p:spPr/>
        <p:txBody>
          <a:bodyPr/>
          <a:lstStyle/>
          <a:p>
            <a:r>
              <a:rPr lang="en-US" dirty="0"/>
              <a:t>It takes a lot to figure out how to emulate a full computer using newer technology!</a:t>
            </a:r>
          </a:p>
          <a:p>
            <a:endParaRPr lang="en-US" dirty="0"/>
          </a:p>
          <a:p>
            <a:pPr marL="285750" indent="-285750">
              <a:buFont typeface="Arial" panose="020B0604020202020204" pitchFamily="34" charset="0"/>
              <a:buChar char="•"/>
            </a:pPr>
            <a:r>
              <a:rPr lang="en-US" dirty="0"/>
              <a:t>How to program in Rust</a:t>
            </a:r>
          </a:p>
          <a:p>
            <a:pPr marL="285750" indent="-285750">
              <a:buFont typeface="Arial" panose="020B0604020202020204" pitchFamily="34" charset="0"/>
              <a:buChar char="•"/>
            </a:pPr>
            <a:r>
              <a:rPr lang="en-US" dirty="0"/>
              <a:t>What is async Rust</a:t>
            </a:r>
          </a:p>
          <a:p>
            <a:pPr marL="285750" indent="-285750">
              <a:buFont typeface="Arial" panose="020B0604020202020204" pitchFamily="34" charset="0"/>
              <a:buChar char="•"/>
            </a:pPr>
            <a:r>
              <a:rPr lang="en-US" dirty="0"/>
              <a:t>How Rust project structure works</a:t>
            </a:r>
          </a:p>
          <a:p>
            <a:pPr marL="285750" indent="-285750">
              <a:buFont typeface="Arial" panose="020B0604020202020204" pitchFamily="34" charset="0"/>
              <a:buChar char="•"/>
            </a:pPr>
            <a:r>
              <a:rPr lang="en-US" dirty="0"/>
              <a:t>How to program embedded devices and specifically the RP2350 with Rust</a:t>
            </a:r>
          </a:p>
          <a:p>
            <a:pPr marL="285750" indent="-285750">
              <a:buFont typeface="Arial" panose="020B0604020202020204" pitchFamily="34" charset="0"/>
              <a:buChar char="•"/>
            </a:pPr>
            <a:r>
              <a:rPr lang="en-US" dirty="0"/>
              <a:t>How Programmable I/O (PIO) works</a:t>
            </a:r>
          </a:p>
          <a:p>
            <a:pPr marL="285750" indent="-285750">
              <a:buFont typeface="Arial" panose="020B0604020202020204" pitchFamily="34" charset="0"/>
              <a:buChar char="•"/>
            </a:pPr>
            <a:r>
              <a:rPr lang="en-US" dirty="0"/>
              <a:t>8080 bus signals</a:t>
            </a:r>
          </a:p>
          <a:p>
            <a:pPr marL="285750" indent="-285750">
              <a:buFont typeface="Arial" panose="020B0604020202020204" pitchFamily="34" charset="0"/>
              <a:buChar char="•"/>
            </a:pPr>
            <a:r>
              <a:rPr lang="en-US" dirty="0"/>
              <a:t>8080 ISA</a:t>
            </a:r>
          </a:p>
          <a:p>
            <a:pPr marL="285750" indent="-285750">
              <a:buFont typeface="Arial" panose="020B0604020202020204" pitchFamily="34" charset="0"/>
              <a:buChar char="•"/>
            </a:pPr>
            <a:r>
              <a:rPr lang="en-US" dirty="0"/>
              <a:t>8080 emulator implementation</a:t>
            </a:r>
          </a:p>
          <a:p>
            <a:pPr marL="285750" indent="-285750">
              <a:buFont typeface="Arial" panose="020B0604020202020204" pitchFamily="34" charset="0"/>
              <a:buChar char="•"/>
            </a:pPr>
            <a:r>
              <a:rPr lang="en-US" dirty="0"/>
              <a:t>How the 8080 bus timing works</a:t>
            </a:r>
          </a:p>
          <a:p>
            <a:pPr marL="285750" indent="-285750">
              <a:buFont typeface="Arial" panose="020B0604020202020204" pitchFamily="34" charset="0"/>
              <a:buChar char="•"/>
            </a:pPr>
            <a:r>
              <a:rPr lang="en-US" dirty="0"/>
              <a:t>Types of bus operations we need to support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05299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26F9-5D71-2635-6AB6-79B5F00AF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E2606-C596-2295-CAAF-DE459ED79BDC}"/>
              </a:ext>
            </a:extLst>
          </p:cNvPr>
          <p:cNvSpPr>
            <a:spLocks noGrp="1"/>
          </p:cNvSpPr>
          <p:nvPr>
            <p:ph type="title"/>
          </p:nvPr>
        </p:nvSpPr>
        <p:spPr/>
        <p:txBody>
          <a:bodyPr/>
          <a:lstStyle/>
          <a:p>
            <a:r>
              <a:rPr lang="en-US"/>
              <a:t>Software Specifications</a:t>
            </a:r>
          </a:p>
        </p:txBody>
      </p:sp>
      <p:sp>
        <p:nvSpPr>
          <p:cNvPr id="4" name="Text Placeholder 3">
            <a:extLst>
              <a:ext uri="{FF2B5EF4-FFF2-40B4-BE49-F238E27FC236}">
                <a16:creationId xmlns:a16="http://schemas.microsoft.com/office/drawing/2014/main" id="{03829A1C-D0DD-B217-F715-B4158F08A579}"/>
              </a:ext>
            </a:extLst>
          </p:cNvPr>
          <p:cNvSpPr>
            <a:spLocks noGrp="1"/>
          </p:cNvSpPr>
          <p:nvPr>
            <p:ph type="body" idx="12"/>
          </p:nvPr>
        </p:nvSpPr>
        <p:spPr>
          <a:xfrm>
            <a:off x="4471200" y="1518139"/>
            <a:ext cx="4221949" cy="4650469"/>
          </a:xfrm>
        </p:spPr>
        <p:txBody>
          <a:bodyPr>
            <a:normAutofit/>
          </a:bodyPr>
          <a:lstStyle/>
          <a:p>
            <a:r>
              <a:rPr lang="en-US" sz="2000" b="1"/>
              <a:t>Runner: CPU Emulation Software</a:t>
            </a:r>
          </a:p>
          <a:p>
            <a:pPr marL="285750" indent="-285750">
              <a:buFont typeface="Arial"/>
              <a:buChar char="•"/>
            </a:pPr>
            <a:r>
              <a:rPr lang="en-US" sz="1800"/>
              <a:t>Will run on the CPU card's RP2350B</a:t>
            </a:r>
          </a:p>
          <a:p>
            <a:pPr marL="285750" indent="-285750">
              <a:buFont typeface="Arial"/>
              <a:buChar char="•"/>
            </a:pPr>
            <a:r>
              <a:rPr lang="en-US" sz="1800"/>
              <a:t>Emulates the original Intel 8080 processor</a:t>
            </a:r>
          </a:p>
          <a:p>
            <a:pPr marL="285750" indent="-285750">
              <a:buFont typeface="Arial"/>
              <a:buChar char="•"/>
            </a:pPr>
            <a:r>
              <a:rPr lang="en-US" sz="1800"/>
              <a:t>Needs to drive bus signals through tram (our bus control package) specifying machine cycles (reads/writes)</a:t>
            </a:r>
          </a:p>
          <a:p>
            <a:pPr marL="1028700" lvl="1">
              <a:buFont typeface="Courier New"/>
              <a:buChar char="o"/>
            </a:pPr>
            <a:r>
              <a:rPr lang="en-US" sz="1800"/>
              <a:t>As instructions need to access memory, machine cycles will be executed</a:t>
            </a:r>
          </a:p>
          <a:p>
            <a:pPr marL="1028700" lvl="1">
              <a:buFont typeface="Courier New"/>
              <a:buChar char="o"/>
            </a:pPr>
            <a:r>
              <a:rPr lang="en-US" sz="1800"/>
              <a:t>Gives addresses/data to tram to put on bus</a:t>
            </a:r>
          </a:p>
          <a:p>
            <a:pPr marL="285750" indent="-285750">
              <a:buFont typeface="Arial"/>
              <a:buChar char="•"/>
            </a:pPr>
            <a:r>
              <a:rPr lang="en-US" sz="1800"/>
              <a:t>Goal is to implement functionality of all Intel 8080 instructions</a:t>
            </a:r>
          </a:p>
        </p:txBody>
      </p:sp>
      <p:pic>
        <p:nvPicPr>
          <p:cNvPr id="3" name="Picture 2" descr="Know about Architecture of the Intel 8080 Microprocessor">
            <a:extLst>
              <a:ext uri="{FF2B5EF4-FFF2-40B4-BE49-F238E27FC236}">
                <a16:creationId xmlns:a16="http://schemas.microsoft.com/office/drawing/2014/main" id="{80ACA76C-EA9F-6DED-0FFE-857BBEA4707C}"/>
              </a:ext>
            </a:extLst>
          </p:cNvPr>
          <p:cNvPicPr>
            <a:picLocks noChangeAspect="1"/>
          </p:cNvPicPr>
          <p:nvPr/>
        </p:nvPicPr>
        <p:blipFill>
          <a:blip r:embed="rId2"/>
          <a:stretch>
            <a:fillRect/>
          </a:stretch>
        </p:blipFill>
        <p:spPr>
          <a:xfrm>
            <a:off x="165000" y="2340000"/>
            <a:ext cx="4008000" cy="3006000"/>
          </a:xfrm>
          <a:prstGeom prst="rect">
            <a:avLst/>
          </a:prstGeom>
        </p:spPr>
      </p:pic>
    </p:spTree>
    <p:extLst>
      <p:ext uri="{BB962C8B-B14F-4D97-AF65-F5344CB8AC3E}">
        <p14:creationId xmlns:p14="http://schemas.microsoft.com/office/powerpoint/2010/main" val="2601027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B6A81-86B5-CE7A-39DC-F67031324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D9B87-A9F3-5B97-3475-2923889835C8}"/>
              </a:ext>
            </a:extLst>
          </p:cNvPr>
          <p:cNvSpPr>
            <a:spLocks noGrp="1"/>
          </p:cNvSpPr>
          <p:nvPr>
            <p:ph type="title"/>
          </p:nvPr>
        </p:nvSpPr>
        <p:spPr/>
        <p:txBody>
          <a:bodyPr/>
          <a:lstStyle/>
          <a:p>
            <a:r>
              <a:rPr lang="en-US"/>
              <a:t>Software Specifications</a:t>
            </a:r>
          </a:p>
        </p:txBody>
      </p:sp>
      <p:sp>
        <p:nvSpPr>
          <p:cNvPr id="4" name="Text Placeholder 3">
            <a:extLst>
              <a:ext uri="{FF2B5EF4-FFF2-40B4-BE49-F238E27FC236}">
                <a16:creationId xmlns:a16="http://schemas.microsoft.com/office/drawing/2014/main" id="{7E2DEF5B-10D5-46EA-0380-D9DED26A2A5B}"/>
              </a:ext>
            </a:extLst>
          </p:cNvPr>
          <p:cNvSpPr>
            <a:spLocks noGrp="1"/>
          </p:cNvSpPr>
          <p:nvPr>
            <p:ph type="body" idx="12"/>
          </p:nvPr>
        </p:nvSpPr>
        <p:spPr>
          <a:xfrm>
            <a:off x="349200" y="1437139"/>
            <a:ext cx="4221949" cy="4092469"/>
          </a:xfrm>
        </p:spPr>
        <p:txBody>
          <a:bodyPr>
            <a:normAutofit/>
          </a:bodyPr>
          <a:lstStyle/>
          <a:p>
            <a:r>
              <a:rPr lang="en-US" sz="2000" b="1"/>
              <a:t>Recall: RAM Emulation Software</a:t>
            </a:r>
          </a:p>
          <a:p>
            <a:pPr marL="285750" indent="-285750">
              <a:buFont typeface="Arial"/>
              <a:buChar char="•"/>
            </a:pPr>
            <a:r>
              <a:rPr lang="en-US" sz="1800"/>
              <a:t>Will run on the memory card's RP2350B</a:t>
            </a:r>
          </a:p>
          <a:p>
            <a:pPr marL="285750" indent="-285750">
              <a:buFont typeface="Arial"/>
              <a:buChar char="•"/>
            </a:pPr>
            <a:r>
              <a:rPr lang="en-US" sz="1800"/>
              <a:t>Needs to listen to bus signals through tram specifying machine cycles (reads/writes)</a:t>
            </a:r>
          </a:p>
          <a:p>
            <a:pPr marL="1028700" lvl="1">
              <a:buFont typeface="Courier New"/>
              <a:buChar char="o"/>
            </a:pPr>
            <a:r>
              <a:rPr lang="en-US" sz="1800"/>
              <a:t>Calls local read()/write() functions to retrieve/store values from stack-allocated array</a:t>
            </a:r>
          </a:p>
          <a:p>
            <a:pPr marL="1028700" lvl="1">
              <a:buFont typeface="Courier New"/>
              <a:buChar char="o"/>
            </a:pPr>
            <a:r>
              <a:rPr lang="en-US" sz="1800"/>
              <a:t>Sends signals back to tram to put on bus</a:t>
            </a:r>
          </a:p>
        </p:txBody>
      </p:sp>
      <p:pic>
        <p:nvPicPr>
          <p:cNvPr id="8" name="Picture 7" descr="A computer screen shot of a program&#10;&#10;AI-generated content may be incorrect.">
            <a:extLst>
              <a:ext uri="{FF2B5EF4-FFF2-40B4-BE49-F238E27FC236}">
                <a16:creationId xmlns:a16="http://schemas.microsoft.com/office/drawing/2014/main" id="{307A39CB-EE66-F775-1639-892BEB561AFB}"/>
              </a:ext>
            </a:extLst>
          </p:cNvPr>
          <p:cNvPicPr>
            <a:picLocks noChangeAspect="1"/>
          </p:cNvPicPr>
          <p:nvPr/>
        </p:nvPicPr>
        <p:blipFill>
          <a:blip r:embed="rId2"/>
          <a:stretch>
            <a:fillRect/>
          </a:stretch>
        </p:blipFill>
        <p:spPr>
          <a:xfrm>
            <a:off x="4936313" y="3314550"/>
            <a:ext cx="4059375" cy="3414900"/>
          </a:xfrm>
          <a:prstGeom prst="rect">
            <a:avLst/>
          </a:prstGeom>
        </p:spPr>
      </p:pic>
    </p:spTree>
    <p:extLst>
      <p:ext uri="{BB962C8B-B14F-4D97-AF65-F5344CB8AC3E}">
        <p14:creationId xmlns:p14="http://schemas.microsoft.com/office/powerpoint/2010/main" val="887655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6A666-3664-E6E8-1A3A-C9625C346BD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75D7749D-355A-2505-5528-81B0BEC7525B}"/>
              </a:ext>
            </a:extLst>
          </p:cNvPr>
          <p:cNvSpPr>
            <a:spLocks noGrp="1"/>
          </p:cNvSpPr>
          <p:nvPr>
            <p:ph type="title"/>
          </p:nvPr>
        </p:nvSpPr>
        <p:spPr>
          <a:xfrm>
            <a:off x="457200" y="245857"/>
            <a:ext cx="8235950" cy="748782"/>
          </a:xfrm>
        </p:spPr>
        <p:txBody>
          <a:bodyPr/>
          <a:lstStyle/>
          <a:p>
            <a:r>
              <a:rPr lang="en-US"/>
              <a:t>Major Components</a:t>
            </a:r>
          </a:p>
        </p:txBody>
      </p:sp>
      <p:sp>
        <p:nvSpPr>
          <p:cNvPr id="13" name="Text Placeholder 12">
            <a:extLst>
              <a:ext uri="{FF2B5EF4-FFF2-40B4-BE49-F238E27FC236}">
                <a16:creationId xmlns:a16="http://schemas.microsoft.com/office/drawing/2014/main" id="{363D9303-26E5-9BDC-FFCF-66AEEBF2CE40}"/>
              </a:ext>
            </a:extLst>
          </p:cNvPr>
          <p:cNvSpPr>
            <a:spLocks noGrp="1"/>
          </p:cNvSpPr>
          <p:nvPr>
            <p:ph type="body" idx="12"/>
          </p:nvPr>
        </p:nvSpPr>
        <p:spPr>
          <a:xfrm>
            <a:off x="278296" y="1505309"/>
            <a:ext cx="4611757" cy="4352815"/>
          </a:xfrm>
        </p:spPr>
        <p:txBody>
          <a:bodyPr>
            <a:noAutofit/>
          </a:bodyPr>
          <a:lstStyle/>
          <a:p>
            <a:r>
              <a:rPr lang="en-US" sz="2200" b="1"/>
              <a:t>ESP32-DOWD-V3</a:t>
            </a:r>
          </a:p>
          <a:p>
            <a:pPr marL="285750" indent="-285750">
              <a:buFont typeface="Arial"/>
              <a:buChar char="•"/>
            </a:pPr>
            <a:r>
              <a:rPr lang="en-US" sz="1800"/>
              <a:t>240 MHz clock frequency</a:t>
            </a:r>
          </a:p>
          <a:p>
            <a:pPr marL="285750" indent="-285750">
              <a:buFont typeface="Arial"/>
              <a:buChar char="•"/>
            </a:pPr>
            <a:r>
              <a:rPr lang="en-US" sz="1800"/>
              <a:t>520 KB SRAM</a:t>
            </a:r>
          </a:p>
          <a:p>
            <a:pPr marL="285750" indent="-285750">
              <a:buFont typeface="Arial"/>
              <a:buChar char="•"/>
            </a:pPr>
            <a:r>
              <a:rPr lang="en-US" sz="1800"/>
              <a:t>34 GPIO pins</a:t>
            </a:r>
          </a:p>
          <a:p>
            <a:pPr marL="1028700" lvl="1">
              <a:buFont typeface="Courier New"/>
              <a:buChar char="o"/>
            </a:pPr>
            <a:r>
              <a:rPr lang="en-US" sz="1800"/>
              <a:t>Not as many as RP2350, would require more expanders</a:t>
            </a:r>
          </a:p>
          <a:p>
            <a:pPr marL="285750" indent="-285750">
              <a:buFont typeface="Arial"/>
              <a:buChar char="•"/>
            </a:pPr>
            <a:r>
              <a:rPr lang="en-US" sz="1800"/>
              <a:t>2.3-3.6 V input voltage</a:t>
            </a:r>
          </a:p>
          <a:p>
            <a:pPr marL="285750" indent="-285750">
              <a:buFont typeface="Arial"/>
              <a:buChar char="•"/>
            </a:pPr>
            <a:r>
              <a:rPr lang="en-US" sz="1800"/>
              <a:t>3 UARTs</a:t>
            </a:r>
          </a:p>
          <a:p>
            <a:pPr marL="285750" indent="-285750">
              <a:buFont typeface="Arial"/>
              <a:buChar char="•"/>
            </a:pPr>
            <a:r>
              <a:rPr lang="en-US" sz="1800"/>
              <a:t>2 I2C interfaces</a:t>
            </a:r>
          </a:p>
          <a:p>
            <a:pPr marL="285750" indent="-285750">
              <a:buFont typeface="Arial"/>
              <a:buChar char="•"/>
            </a:pPr>
            <a:r>
              <a:rPr lang="en-US" sz="1800"/>
              <a:t>1 SPI interface</a:t>
            </a:r>
          </a:p>
          <a:p>
            <a:pPr marL="285750" indent="-285750">
              <a:buFont typeface="Arial"/>
              <a:buChar char="•"/>
            </a:pPr>
            <a:endParaRPr lang="en-US" sz="1800">
              <a:latin typeface="Arial" panose="020B0604020202020204" pitchFamily="34" charset="0"/>
              <a:cs typeface="Arial" panose="020B0604020202020204" pitchFamily="34" charset="0"/>
            </a:endParaRPr>
          </a:p>
          <a:p>
            <a:pPr marL="285750" indent="-285750">
              <a:buFont typeface="Arial"/>
              <a:buChar char="•"/>
            </a:pPr>
            <a:r>
              <a:rPr lang="en-US" sz="1800"/>
              <a:t>Chose RP2350 over ESP mainly due to GPIO requirements</a:t>
            </a:r>
            <a:endParaRPr lang="en-US" sz="1800">
              <a:latin typeface="Arial" panose="020B0604020202020204" pitchFamily="34" charset="0"/>
              <a:cs typeface="Arial" panose="020B0604020202020204" pitchFamily="34" charset="0"/>
            </a:endParaRPr>
          </a:p>
        </p:txBody>
      </p:sp>
      <p:sp>
        <p:nvSpPr>
          <p:cNvPr id="8" name="Text Placeholder 2">
            <a:extLst>
              <a:ext uri="{FF2B5EF4-FFF2-40B4-BE49-F238E27FC236}">
                <a16:creationId xmlns:a16="http://schemas.microsoft.com/office/drawing/2014/main" id="{10F412DF-BCC9-DB09-D038-9E4A2C6A88BA}"/>
              </a:ext>
            </a:extLst>
          </p:cNvPr>
          <p:cNvSpPr>
            <a:spLocks noGrp="1"/>
          </p:cNvSpPr>
          <p:nvPr>
            <p:ph type="body" idx="11"/>
          </p:nvPr>
        </p:nvSpPr>
        <p:spPr>
          <a:xfrm>
            <a:off x="457200" y="924643"/>
            <a:ext cx="8229600" cy="442912"/>
          </a:xfrm>
        </p:spPr>
        <p:txBody>
          <a:bodyPr/>
          <a:lstStyle/>
          <a:p>
            <a:r>
              <a:rPr lang="en-US" sz="2400"/>
              <a:t>Microcontroller Alternative</a:t>
            </a:r>
          </a:p>
        </p:txBody>
      </p:sp>
      <p:pic>
        <p:nvPicPr>
          <p:cNvPr id="3" name="Picture 2" descr="A close-up of a logo&#10;&#10;AI-generated content may be incorrect.">
            <a:extLst>
              <a:ext uri="{FF2B5EF4-FFF2-40B4-BE49-F238E27FC236}">
                <a16:creationId xmlns:a16="http://schemas.microsoft.com/office/drawing/2014/main" id="{A06936E0-D940-6603-1902-5DF21796C7BC}"/>
              </a:ext>
            </a:extLst>
          </p:cNvPr>
          <p:cNvPicPr>
            <a:picLocks noChangeAspect="1"/>
          </p:cNvPicPr>
          <p:nvPr/>
        </p:nvPicPr>
        <p:blipFill>
          <a:blip r:embed="rId2"/>
          <a:stretch>
            <a:fillRect/>
          </a:stretch>
        </p:blipFill>
        <p:spPr>
          <a:xfrm>
            <a:off x="5377484" y="1376155"/>
            <a:ext cx="3676650" cy="3409950"/>
          </a:xfrm>
          <a:prstGeom prst="rect">
            <a:avLst/>
          </a:prstGeom>
        </p:spPr>
      </p:pic>
    </p:spTree>
    <p:extLst>
      <p:ext uri="{BB962C8B-B14F-4D97-AF65-F5344CB8AC3E}">
        <p14:creationId xmlns:p14="http://schemas.microsoft.com/office/powerpoint/2010/main" val="2619673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2BA92-22DE-3080-3808-666EE3195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9A7B0-3AE5-ABC3-3FB2-FDFC0580EA7E}"/>
              </a:ext>
            </a:extLst>
          </p:cNvPr>
          <p:cNvSpPr>
            <a:spLocks noGrp="1"/>
          </p:cNvSpPr>
          <p:nvPr>
            <p:ph type="title"/>
          </p:nvPr>
        </p:nvSpPr>
        <p:spPr/>
        <p:txBody>
          <a:bodyPr/>
          <a:lstStyle/>
          <a:p>
            <a:r>
              <a:rPr lang="en-US"/>
              <a:t>Software Specifications</a:t>
            </a:r>
          </a:p>
        </p:txBody>
      </p:sp>
      <p:sp>
        <p:nvSpPr>
          <p:cNvPr id="4" name="Text Placeholder 3">
            <a:extLst>
              <a:ext uri="{FF2B5EF4-FFF2-40B4-BE49-F238E27FC236}">
                <a16:creationId xmlns:a16="http://schemas.microsoft.com/office/drawing/2014/main" id="{D79E5BC4-6ADE-D6BA-8903-F554B47578E5}"/>
              </a:ext>
            </a:extLst>
          </p:cNvPr>
          <p:cNvSpPr>
            <a:spLocks noGrp="1"/>
          </p:cNvSpPr>
          <p:nvPr>
            <p:ph type="body" idx="12"/>
          </p:nvPr>
        </p:nvSpPr>
        <p:spPr>
          <a:xfrm>
            <a:off x="124200" y="1383139"/>
            <a:ext cx="4320949" cy="4092469"/>
          </a:xfrm>
        </p:spPr>
        <p:txBody>
          <a:bodyPr>
            <a:normAutofit/>
          </a:bodyPr>
          <a:lstStyle/>
          <a:p>
            <a:r>
              <a:rPr lang="en-US" sz="2000" b="1"/>
              <a:t>Interchange: Front Panel Software</a:t>
            </a:r>
            <a:endParaRPr lang="en-US"/>
          </a:p>
          <a:p>
            <a:pPr marL="285750" indent="-285750">
              <a:buFont typeface="Arial"/>
              <a:buChar char="•"/>
            </a:pPr>
            <a:r>
              <a:rPr lang="en-US" sz="1800"/>
              <a:t>Will run on the front panel's RP2350B</a:t>
            </a:r>
          </a:p>
          <a:p>
            <a:pPr marL="285750" indent="-285750">
              <a:buFont typeface="Arial"/>
              <a:buChar char="•"/>
            </a:pPr>
            <a:r>
              <a:rPr lang="en-US" sz="1800"/>
              <a:t>Needs to drive LEDs on front panel and poll I2C lines/GPIO pins to detect changes on switches</a:t>
            </a:r>
          </a:p>
          <a:p>
            <a:pPr marL="1028700" lvl="1">
              <a:buFont typeface="Courier New"/>
              <a:buChar char="o"/>
            </a:pPr>
            <a:r>
              <a:rPr lang="en-US" sz="1800"/>
              <a:t>Will also go through tram to access the bus when necessary (examining memory, etc.)</a:t>
            </a:r>
          </a:p>
        </p:txBody>
      </p:sp>
      <p:pic>
        <p:nvPicPr>
          <p:cNvPr id="3" name="Picture 2" descr="A diagram of a flash chip&#10;&#10;AI-generated content may be incorrect.">
            <a:extLst>
              <a:ext uri="{FF2B5EF4-FFF2-40B4-BE49-F238E27FC236}">
                <a16:creationId xmlns:a16="http://schemas.microsoft.com/office/drawing/2014/main" id="{45AB50E9-D8E0-BB72-CED7-EE10B0B708FF}"/>
              </a:ext>
            </a:extLst>
          </p:cNvPr>
          <p:cNvPicPr>
            <a:picLocks noChangeAspect="1"/>
          </p:cNvPicPr>
          <p:nvPr/>
        </p:nvPicPr>
        <p:blipFill>
          <a:blip r:embed="rId2"/>
          <a:stretch>
            <a:fillRect/>
          </a:stretch>
        </p:blipFill>
        <p:spPr>
          <a:xfrm>
            <a:off x="2350013" y="4244888"/>
            <a:ext cx="6657975" cy="2562225"/>
          </a:xfrm>
          <a:prstGeom prst="rect">
            <a:avLst/>
          </a:prstGeom>
        </p:spPr>
      </p:pic>
    </p:spTree>
    <p:extLst>
      <p:ext uri="{BB962C8B-B14F-4D97-AF65-F5344CB8AC3E}">
        <p14:creationId xmlns:p14="http://schemas.microsoft.com/office/powerpoint/2010/main" val="1788016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519A-DEB0-274B-5345-CBD2F49DBC92}"/>
              </a:ext>
            </a:extLst>
          </p:cNvPr>
          <p:cNvSpPr>
            <a:spLocks noGrp="1"/>
          </p:cNvSpPr>
          <p:nvPr>
            <p:ph type="title"/>
          </p:nvPr>
        </p:nvSpPr>
        <p:spPr/>
        <p:txBody>
          <a:bodyPr/>
          <a:lstStyle/>
          <a:p>
            <a:r>
              <a:rPr lang="en-US"/>
              <a:t>Overall Software operation</a:t>
            </a:r>
          </a:p>
        </p:txBody>
      </p:sp>
      <p:sp>
        <p:nvSpPr>
          <p:cNvPr id="4" name="Text Placeholder 3">
            <a:extLst>
              <a:ext uri="{FF2B5EF4-FFF2-40B4-BE49-F238E27FC236}">
                <a16:creationId xmlns:a16="http://schemas.microsoft.com/office/drawing/2014/main" id="{7068D460-BFF2-8AF0-257A-92CC93CB7450}"/>
              </a:ext>
            </a:extLst>
          </p:cNvPr>
          <p:cNvSpPr>
            <a:spLocks noGrp="1"/>
          </p:cNvSpPr>
          <p:nvPr>
            <p:ph type="body" idx="12"/>
          </p:nvPr>
        </p:nvSpPr>
        <p:spPr/>
        <p:txBody>
          <a:bodyPr>
            <a:normAutofit/>
          </a:bodyPr>
          <a:lstStyle/>
          <a:p>
            <a:pPr marL="285750" indent="-285750">
              <a:buFont typeface="Calibri"/>
              <a:buChar char="-"/>
            </a:pPr>
            <a:r>
              <a:rPr lang="en-US" dirty="0"/>
              <a:t>CPU </a:t>
            </a:r>
            <a:r>
              <a:rPr lang="en-US"/>
              <a:t>emulator </a:t>
            </a:r>
            <a:r>
              <a:rPr lang="en-US" dirty="0"/>
              <a:t>tells tram to execute </a:t>
            </a:r>
            <a:r>
              <a:rPr lang="en-US"/>
              <a:t>instruction</a:t>
            </a:r>
          </a:p>
          <a:p>
            <a:pPr marL="285750" indent="-285750">
              <a:buFont typeface="Calibri"/>
              <a:buChar char="-"/>
            </a:pPr>
            <a:r>
              <a:rPr lang="en-US" dirty="0"/>
              <a:t>Tram takes over machine cycle operation (</a:t>
            </a:r>
            <a:r>
              <a:rPr lang="en-US"/>
              <a:t>reading/writing memory if needed</a:t>
            </a:r>
            <a:r>
              <a:rPr lang="en-US" dirty="0"/>
              <a:t>)</a:t>
            </a:r>
            <a:endParaRPr lang="en-US"/>
          </a:p>
          <a:p>
            <a:pPr marL="1028700" lvl="1">
              <a:buFont typeface="Calibri"/>
              <a:buChar char="-"/>
            </a:pPr>
            <a:r>
              <a:rPr lang="en-US"/>
              <a:t>Each machine cycle has different time steps, which tram will moderate</a:t>
            </a:r>
          </a:p>
          <a:p>
            <a:pPr marL="1028700" lvl="1" indent="-285750">
              <a:buFont typeface="Calibri"/>
              <a:buChar char="-"/>
            </a:pPr>
            <a:r>
              <a:rPr lang="en-US" dirty="0"/>
              <a:t>CPU </a:t>
            </a:r>
            <a:r>
              <a:rPr lang="en-US"/>
              <a:t>emulator </a:t>
            </a:r>
            <a:r>
              <a:rPr lang="en-US" dirty="0"/>
              <a:t>waits for tram to respond</a:t>
            </a:r>
            <a:endParaRPr lang="en-US"/>
          </a:p>
          <a:p>
            <a:pPr marL="285750" indent="-285750">
              <a:buFont typeface="Calibri"/>
              <a:buChar char="-"/>
            </a:pPr>
            <a:endParaRPr lang="en-US"/>
          </a:p>
          <a:p>
            <a:pPr marL="285750" indent="-285750">
              <a:buFont typeface="Calibri"/>
              <a:buChar char="-"/>
            </a:pPr>
            <a:r>
              <a:rPr lang="en-US" dirty="0"/>
              <a:t>Machine cycle fetches </a:t>
            </a:r>
            <a:r>
              <a:rPr lang="en-US"/>
              <a:t>or writes </a:t>
            </a:r>
            <a:r>
              <a:rPr lang="en-US" dirty="0"/>
              <a:t>one byte</a:t>
            </a:r>
            <a:endParaRPr lang="en-US"/>
          </a:p>
          <a:p>
            <a:pPr marL="1028700" lvl="1">
              <a:buFont typeface="Calibri"/>
              <a:buChar char="-"/>
            </a:pPr>
            <a:r>
              <a:rPr lang="en-US"/>
              <a:t>If </a:t>
            </a:r>
            <a:r>
              <a:rPr lang="en-US" dirty="0"/>
              <a:t>3 bytes of data needed for a single </a:t>
            </a:r>
            <a:r>
              <a:rPr lang="en-US"/>
              <a:t>instruction, it </a:t>
            </a:r>
            <a:r>
              <a:rPr lang="en-US" dirty="0"/>
              <a:t>will </a:t>
            </a:r>
            <a:r>
              <a:rPr lang="en-US"/>
              <a:t>take </a:t>
            </a:r>
            <a:r>
              <a:rPr lang="en-US" dirty="0"/>
              <a:t>3 machine cycles</a:t>
            </a:r>
            <a:r>
              <a:rPr lang="en-US"/>
              <a:t> to complete</a:t>
            </a:r>
          </a:p>
          <a:p>
            <a:pPr marL="285750" indent="-285750">
              <a:buFont typeface="Calibri"/>
              <a:buChar char="-"/>
            </a:pPr>
            <a:endParaRPr lang="en-US"/>
          </a:p>
          <a:p>
            <a:r>
              <a:rPr lang="en-US" b="1" u="sng"/>
              <a:t>Sequence:</a:t>
            </a:r>
            <a:r>
              <a:rPr lang="en-US"/>
              <a:t> Instruction Decode (runner) -&gt; Machine Cycle (tram)  -&gt; Individual Timesteps (tram) -&gt; Await response from memory (recall) -&gt; return data to runner -&gt; control given back to runner</a:t>
            </a:r>
          </a:p>
          <a:p>
            <a:pPr marL="285750" indent="-285750">
              <a:buFont typeface="Calibri"/>
              <a:buChar char="-"/>
            </a:pPr>
            <a:r>
              <a:rPr lang="en-US"/>
              <a:t>Multiple layers of abstraction to work with</a:t>
            </a:r>
          </a:p>
          <a:p>
            <a:pPr marL="285750" indent="-285750">
              <a:buFont typeface="Calibri"/>
              <a:buChar char="-"/>
            </a:pPr>
            <a:endParaRPr lang="en-US"/>
          </a:p>
          <a:p>
            <a:pPr marL="285750" indent="-285750">
              <a:buFont typeface="Calibri"/>
              <a:buChar char="-"/>
            </a:pPr>
            <a:endParaRPr lang="en-US"/>
          </a:p>
        </p:txBody>
      </p:sp>
    </p:spTree>
    <p:extLst>
      <p:ext uri="{BB962C8B-B14F-4D97-AF65-F5344CB8AC3E}">
        <p14:creationId xmlns:p14="http://schemas.microsoft.com/office/powerpoint/2010/main" val="149892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D1E6-0FAF-902B-F627-5BAA3A9011EB}"/>
              </a:ext>
            </a:extLst>
          </p:cNvPr>
          <p:cNvSpPr>
            <a:spLocks noGrp="1"/>
          </p:cNvSpPr>
          <p:nvPr>
            <p:ph type="title"/>
          </p:nvPr>
        </p:nvSpPr>
        <p:spPr/>
        <p:txBody>
          <a:bodyPr/>
          <a:lstStyle/>
          <a:p>
            <a:r>
              <a:rPr lang="en-US" dirty="0"/>
              <a:t>Bus architecture</a:t>
            </a:r>
          </a:p>
        </p:txBody>
      </p:sp>
      <p:sp>
        <p:nvSpPr>
          <p:cNvPr id="3" name="Text Placeholder 2">
            <a:extLst>
              <a:ext uri="{FF2B5EF4-FFF2-40B4-BE49-F238E27FC236}">
                <a16:creationId xmlns:a16="http://schemas.microsoft.com/office/drawing/2014/main" id="{77B2687C-91FB-CA4C-B94D-EABD914608DC}"/>
              </a:ext>
            </a:extLst>
          </p:cNvPr>
          <p:cNvSpPr>
            <a:spLocks noGrp="1"/>
          </p:cNvSpPr>
          <p:nvPr>
            <p:ph type="body" idx="11"/>
          </p:nvPr>
        </p:nvSpPr>
        <p:spPr/>
        <p:txBody>
          <a:bodyPr/>
          <a:lstStyle/>
          <a:p>
            <a:r>
              <a:rPr lang="en-US" dirty="0"/>
              <a:t>Bus states</a:t>
            </a:r>
          </a:p>
        </p:txBody>
      </p:sp>
      <p:sp>
        <p:nvSpPr>
          <p:cNvPr id="4" name="Text Placeholder 3">
            <a:extLst>
              <a:ext uri="{FF2B5EF4-FFF2-40B4-BE49-F238E27FC236}">
                <a16:creationId xmlns:a16="http://schemas.microsoft.com/office/drawing/2014/main" id="{E09EB1D1-B4EF-8922-5E49-029199886EF3}"/>
              </a:ext>
            </a:extLst>
          </p:cNvPr>
          <p:cNvSpPr>
            <a:spLocks noGrp="1"/>
          </p:cNvSpPr>
          <p:nvPr>
            <p:ph type="body" idx="12"/>
          </p:nvPr>
        </p:nvSpPr>
        <p:spPr/>
        <p:txBody>
          <a:bodyPr/>
          <a:lstStyle/>
          <a:p>
            <a:pPr marL="285750"/>
            <a:r>
              <a:rPr lang="en-US" dirty="0"/>
              <a:t>Tram is responsible for moderating bus state</a:t>
            </a:r>
          </a:p>
          <a:p>
            <a:pPr marL="285750"/>
            <a:endParaRPr lang="en-US" dirty="0"/>
          </a:p>
          <a:p>
            <a:pPr marL="285750"/>
            <a:r>
              <a:rPr lang="en-US" dirty="0"/>
              <a:t>When Running/Always:</a:t>
            </a:r>
          </a:p>
          <a:p>
            <a:pPr marL="1028700" lvl="1">
              <a:buFont typeface="Calibri"/>
              <a:buChar char="-"/>
            </a:pPr>
            <a:r>
              <a:rPr lang="en-US" dirty="0"/>
              <a:t>CPU/MEM Read</a:t>
            </a:r>
          </a:p>
          <a:p>
            <a:pPr marL="1028700" lvl="1">
              <a:buFont typeface="Calibri"/>
              <a:buChar char="-"/>
            </a:pPr>
            <a:r>
              <a:rPr lang="en-US" dirty="0"/>
              <a:t>CPU/MEM Write</a:t>
            </a:r>
          </a:p>
          <a:p>
            <a:pPr marL="1028700" lvl="1">
              <a:buFont typeface="Calibri"/>
              <a:buChar char="-"/>
            </a:pPr>
            <a:r>
              <a:rPr lang="en-US" dirty="0"/>
              <a:t>Front/MEM Read</a:t>
            </a:r>
          </a:p>
          <a:p>
            <a:pPr marL="285750">
              <a:buFont typeface="Calibri"/>
              <a:buChar char="-"/>
            </a:pPr>
            <a:endParaRPr lang="en-US" dirty="0"/>
          </a:p>
          <a:p>
            <a:r>
              <a:rPr lang="en-US" dirty="0"/>
              <a:t> When in single step:</a:t>
            </a:r>
          </a:p>
          <a:p>
            <a:pPr marL="1028700" lvl="1">
              <a:buFont typeface="Calibri"/>
              <a:buChar char="-"/>
            </a:pPr>
            <a:r>
              <a:rPr lang="en-US" dirty="0"/>
              <a:t>FRONT/MEM Write</a:t>
            </a:r>
          </a:p>
          <a:p>
            <a:endParaRPr lang="en-US" dirty="0"/>
          </a:p>
          <a:p>
            <a:r>
              <a:rPr lang="en-US" dirty="0"/>
              <a:t> UART will have its own states, stretch goal so we will figure that out if we get to it</a:t>
            </a:r>
          </a:p>
          <a:p>
            <a:pPr marL="285750" indent="-285750">
              <a:buFont typeface="Calibri"/>
              <a:buChar char="-"/>
            </a:pPr>
            <a:endParaRPr lang="en-US" dirty="0"/>
          </a:p>
        </p:txBody>
      </p:sp>
    </p:spTree>
    <p:extLst>
      <p:ext uri="{BB962C8B-B14F-4D97-AF65-F5344CB8AC3E}">
        <p14:creationId xmlns:p14="http://schemas.microsoft.com/office/powerpoint/2010/main" val="26249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99389-04CE-CF43-FE44-935FF7D32C69}"/>
              </a:ext>
            </a:extLst>
          </p:cNvPr>
          <p:cNvSpPr>
            <a:spLocks noGrp="1"/>
          </p:cNvSpPr>
          <p:nvPr>
            <p:ph type="title"/>
          </p:nvPr>
        </p:nvSpPr>
        <p:spPr/>
        <p:txBody>
          <a:bodyPr/>
          <a:lstStyle/>
          <a:p>
            <a:r>
              <a:rPr lang="en-US" dirty="0"/>
              <a:t>Bus architecture</a:t>
            </a:r>
          </a:p>
        </p:txBody>
      </p:sp>
      <p:sp>
        <p:nvSpPr>
          <p:cNvPr id="3" name="Text Placeholder 2">
            <a:extLst>
              <a:ext uri="{FF2B5EF4-FFF2-40B4-BE49-F238E27FC236}">
                <a16:creationId xmlns:a16="http://schemas.microsoft.com/office/drawing/2014/main" id="{AC1DF44C-673D-BD11-7F27-971BAFE789D1}"/>
              </a:ext>
            </a:extLst>
          </p:cNvPr>
          <p:cNvSpPr>
            <a:spLocks noGrp="1"/>
          </p:cNvSpPr>
          <p:nvPr>
            <p:ph type="body" idx="11"/>
          </p:nvPr>
        </p:nvSpPr>
        <p:spPr/>
        <p:txBody>
          <a:bodyPr/>
          <a:lstStyle/>
          <a:p>
            <a:r>
              <a:rPr lang="en-US"/>
              <a:t>Bus Signal Table</a:t>
            </a:r>
            <a:endParaRPr lang="en-US" dirty="0"/>
          </a:p>
        </p:txBody>
      </p:sp>
      <p:pic>
        <p:nvPicPr>
          <p:cNvPr id="12" name="Picture 11">
            <a:extLst>
              <a:ext uri="{FF2B5EF4-FFF2-40B4-BE49-F238E27FC236}">
                <a16:creationId xmlns:a16="http://schemas.microsoft.com/office/drawing/2014/main" id="{6F50C304-2812-100F-C85B-EDC7E0ABA160}"/>
              </a:ext>
            </a:extLst>
          </p:cNvPr>
          <p:cNvPicPr>
            <a:picLocks noChangeAspect="1"/>
          </p:cNvPicPr>
          <p:nvPr/>
        </p:nvPicPr>
        <p:blipFill>
          <a:blip r:embed="rId2"/>
          <a:stretch>
            <a:fillRect/>
          </a:stretch>
        </p:blipFill>
        <p:spPr>
          <a:xfrm>
            <a:off x="1064970" y="1438283"/>
            <a:ext cx="7014060" cy="4559968"/>
          </a:xfrm>
          <a:prstGeom prst="rect">
            <a:avLst/>
          </a:prstGeom>
        </p:spPr>
      </p:pic>
    </p:spTree>
    <p:extLst>
      <p:ext uri="{BB962C8B-B14F-4D97-AF65-F5344CB8AC3E}">
        <p14:creationId xmlns:p14="http://schemas.microsoft.com/office/powerpoint/2010/main" val="1366291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62C-DC6F-7EA3-20E6-B80B44621830}"/>
              </a:ext>
            </a:extLst>
          </p:cNvPr>
          <p:cNvSpPr>
            <a:spLocks noGrp="1"/>
          </p:cNvSpPr>
          <p:nvPr>
            <p:ph type="title"/>
          </p:nvPr>
        </p:nvSpPr>
        <p:spPr/>
        <p:txBody>
          <a:bodyPr/>
          <a:lstStyle/>
          <a:p>
            <a:r>
              <a:rPr lang="en-US" dirty="0"/>
              <a:t>Bus architecture</a:t>
            </a:r>
          </a:p>
        </p:txBody>
      </p:sp>
      <p:sp>
        <p:nvSpPr>
          <p:cNvPr id="3" name="Text Placeholder 2">
            <a:extLst>
              <a:ext uri="{FF2B5EF4-FFF2-40B4-BE49-F238E27FC236}">
                <a16:creationId xmlns:a16="http://schemas.microsoft.com/office/drawing/2014/main" id="{836D2160-FECD-DEA0-5780-ECB0417D0F9A}"/>
              </a:ext>
            </a:extLst>
          </p:cNvPr>
          <p:cNvSpPr>
            <a:spLocks noGrp="1"/>
          </p:cNvSpPr>
          <p:nvPr>
            <p:ph type="body" idx="11"/>
          </p:nvPr>
        </p:nvSpPr>
        <p:spPr/>
        <p:txBody>
          <a:bodyPr/>
          <a:lstStyle/>
          <a:p>
            <a:r>
              <a:rPr lang="en-US" dirty="0"/>
              <a:t>READ</a:t>
            </a:r>
          </a:p>
        </p:txBody>
      </p:sp>
      <p:pic>
        <p:nvPicPr>
          <p:cNvPr id="12" name="Picture 11">
            <a:extLst>
              <a:ext uri="{FF2B5EF4-FFF2-40B4-BE49-F238E27FC236}">
                <a16:creationId xmlns:a16="http://schemas.microsoft.com/office/drawing/2014/main" id="{AC6D9C45-FC01-2159-F868-E5B0CA79EEA1}"/>
              </a:ext>
            </a:extLst>
          </p:cNvPr>
          <p:cNvPicPr>
            <a:picLocks noChangeAspect="1"/>
          </p:cNvPicPr>
          <p:nvPr/>
        </p:nvPicPr>
        <p:blipFill>
          <a:blip r:embed="rId2"/>
          <a:stretch>
            <a:fillRect/>
          </a:stretch>
        </p:blipFill>
        <p:spPr>
          <a:xfrm>
            <a:off x="0" y="1504132"/>
            <a:ext cx="9144000" cy="3849736"/>
          </a:xfrm>
          <a:prstGeom prst="rect">
            <a:avLst/>
          </a:prstGeom>
        </p:spPr>
      </p:pic>
    </p:spTree>
    <p:extLst>
      <p:ext uri="{BB962C8B-B14F-4D97-AF65-F5344CB8AC3E}">
        <p14:creationId xmlns:p14="http://schemas.microsoft.com/office/powerpoint/2010/main" val="7280838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F9A7-4EAD-6C3C-D634-8199E8C11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AB736-F12C-F564-6AE5-6E20DFDCF9DB}"/>
              </a:ext>
            </a:extLst>
          </p:cNvPr>
          <p:cNvSpPr>
            <a:spLocks noGrp="1"/>
          </p:cNvSpPr>
          <p:nvPr>
            <p:ph type="title"/>
          </p:nvPr>
        </p:nvSpPr>
        <p:spPr/>
        <p:txBody>
          <a:bodyPr/>
          <a:lstStyle/>
          <a:p>
            <a:r>
              <a:rPr lang="en-US" dirty="0"/>
              <a:t>Bus architecture</a:t>
            </a:r>
          </a:p>
        </p:txBody>
      </p:sp>
      <p:sp>
        <p:nvSpPr>
          <p:cNvPr id="3" name="Text Placeholder 2">
            <a:extLst>
              <a:ext uri="{FF2B5EF4-FFF2-40B4-BE49-F238E27FC236}">
                <a16:creationId xmlns:a16="http://schemas.microsoft.com/office/drawing/2014/main" id="{2BACFE14-7C1E-5B93-AA2B-855D59D347D1}"/>
              </a:ext>
            </a:extLst>
          </p:cNvPr>
          <p:cNvSpPr>
            <a:spLocks noGrp="1"/>
          </p:cNvSpPr>
          <p:nvPr>
            <p:ph type="body" idx="11"/>
          </p:nvPr>
        </p:nvSpPr>
        <p:spPr/>
        <p:txBody>
          <a:bodyPr/>
          <a:lstStyle/>
          <a:p>
            <a:r>
              <a:rPr lang="en-US" dirty="0"/>
              <a:t>Write</a:t>
            </a:r>
          </a:p>
        </p:txBody>
      </p:sp>
      <p:pic>
        <p:nvPicPr>
          <p:cNvPr id="11" name="Picture 10">
            <a:extLst>
              <a:ext uri="{FF2B5EF4-FFF2-40B4-BE49-F238E27FC236}">
                <a16:creationId xmlns:a16="http://schemas.microsoft.com/office/drawing/2014/main" id="{B5971430-94AC-22C8-589B-E4189F9226C6}"/>
              </a:ext>
            </a:extLst>
          </p:cNvPr>
          <p:cNvPicPr>
            <a:picLocks noChangeAspect="1"/>
          </p:cNvPicPr>
          <p:nvPr/>
        </p:nvPicPr>
        <p:blipFill>
          <a:blip r:embed="rId2"/>
          <a:stretch>
            <a:fillRect/>
          </a:stretch>
        </p:blipFill>
        <p:spPr>
          <a:xfrm>
            <a:off x="0" y="1675071"/>
            <a:ext cx="9144000" cy="3507858"/>
          </a:xfrm>
          <a:prstGeom prst="rect">
            <a:avLst/>
          </a:prstGeom>
        </p:spPr>
      </p:pic>
    </p:spTree>
    <p:extLst>
      <p:ext uri="{BB962C8B-B14F-4D97-AF65-F5344CB8AC3E}">
        <p14:creationId xmlns:p14="http://schemas.microsoft.com/office/powerpoint/2010/main" val="1398033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FF73-8392-5AAB-983D-7BB574DE077A}"/>
              </a:ext>
            </a:extLst>
          </p:cNvPr>
          <p:cNvSpPr>
            <a:spLocks noGrp="1"/>
          </p:cNvSpPr>
          <p:nvPr>
            <p:ph type="title"/>
          </p:nvPr>
        </p:nvSpPr>
        <p:spPr/>
        <p:txBody>
          <a:bodyPr/>
          <a:lstStyle/>
          <a:p>
            <a:r>
              <a:rPr lang="en-US" dirty="0"/>
              <a:t>Machine operation</a:t>
            </a:r>
          </a:p>
        </p:txBody>
      </p:sp>
      <p:sp>
        <p:nvSpPr>
          <p:cNvPr id="4" name="Text Placeholder 3">
            <a:extLst>
              <a:ext uri="{FF2B5EF4-FFF2-40B4-BE49-F238E27FC236}">
                <a16:creationId xmlns:a16="http://schemas.microsoft.com/office/drawing/2014/main" id="{B789B9E3-0300-6E5D-BE40-83B4A836A82D}"/>
              </a:ext>
            </a:extLst>
          </p:cNvPr>
          <p:cNvSpPr>
            <a:spLocks noGrp="1"/>
          </p:cNvSpPr>
          <p:nvPr>
            <p:ph type="body" idx="12"/>
          </p:nvPr>
        </p:nvSpPr>
        <p:spPr/>
        <p:txBody>
          <a:bodyPr>
            <a:normAutofit/>
          </a:bodyPr>
          <a:lstStyle/>
          <a:p>
            <a:r>
              <a:rPr lang="en-US" sz="1100" dirty="0"/>
              <a:t>Clock always running</a:t>
            </a:r>
          </a:p>
          <a:p>
            <a:r>
              <a:rPr lang="en-US" sz="1100" dirty="0"/>
              <a:t>Single step just triggers a flip flop to have the pc attach to the main clock.</a:t>
            </a:r>
          </a:p>
          <a:p>
            <a:r>
              <a:rPr lang="en-US" sz="1100" dirty="0"/>
              <a:t>Examine sends a </a:t>
            </a:r>
            <a:r>
              <a:rPr lang="en-US" sz="1100" dirty="0" err="1"/>
              <a:t>jmp</a:t>
            </a:r>
            <a:r>
              <a:rPr lang="en-US" sz="1100" dirty="0"/>
              <a:t> instruction (</a:t>
            </a:r>
            <a:r>
              <a:rPr lang="en-US" sz="1100" dirty="0" err="1"/>
              <a:t>jmp</a:t>
            </a:r>
            <a:r>
              <a:rPr lang="en-US" sz="1100" dirty="0"/>
              <a:t>, upper, lower)</a:t>
            </a:r>
          </a:p>
          <a:p>
            <a:endParaRPr lang="en-US" sz="1100" dirty="0"/>
          </a:p>
          <a:p>
            <a:pPr marL="342900" indent="-342900">
              <a:buAutoNum type="arabicPeriod"/>
            </a:pPr>
            <a:r>
              <a:rPr lang="en-US" sz="1100" dirty="0"/>
              <a:t>Flip On switch (deliver power to all PCBs, microcontrollers start, set front panel = stop, CPU pc = 0)</a:t>
            </a:r>
          </a:p>
          <a:p>
            <a:pPr marL="342900" indent="-342900">
              <a:buAutoNum type="arabicPeriod"/>
            </a:pPr>
            <a:r>
              <a:rPr lang="en-US" sz="1100" dirty="0"/>
              <a:t>Program first instruction</a:t>
            </a:r>
          </a:p>
          <a:p>
            <a:pPr marL="1085850" lvl="1" indent="-342900">
              <a:buAutoNum type="arabicPeriod"/>
            </a:pPr>
            <a:r>
              <a:rPr lang="en-US" sz="1100" dirty="0"/>
              <a:t>First byte</a:t>
            </a:r>
          </a:p>
          <a:p>
            <a:pPr marL="1485900" lvl="2" indent="-342900">
              <a:buAutoNum type="arabicPeriod"/>
            </a:pPr>
            <a:r>
              <a:rPr lang="en-US" sz="1100" dirty="0"/>
              <a:t>You’re already in data mode. Flip the switches to change the data line. Lights do not change</a:t>
            </a:r>
          </a:p>
          <a:p>
            <a:pPr marL="1485900" lvl="2" indent="-342900">
              <a:buAutoNum type="arabicPeriod"/>
            </a:pPr>
            <a:r>
              <a:rPr lang="en-US" sz="1100" dirty="0"/>
              <a:t>Hit deposit. Data lights should change to switch values.</a:t>
            </a:r>
          </a:p>
          <a:p>
            <a:pPr marL="1085850" lvl="1" indent="-342900">
              <a:buAutoNum type="arabicPeriod"/>
            </a:pPr>
            <a:r>
              <a:rPr lang="en-US" sz="1100" dirty="0"/>
              <a:t>Second byte</a:t>
            </a:r>
          </a:p>
          <a:p>
            <a:pPr marL="1485900" lvl="2" indent="-342900">
              <a:buAutoNum type="arabicPeriod"/>
            </a:pPr>
            <a:r>
              <a:rPr lang="en-US" sz="1100" dirty="0"/>
              <a:t>Flip switches to change data line</a:t>
            </a:r>
          </a:p>
          <a:p>
            <a:pPr marL="1485900" lvl="2" indent="-342900">
              <a:buAutoNum type="arabicPeriod"/>
            </a:pPr>
            <a:r>
              <a:rPr lang="en-US" sz="1100" dirty="0"/>
              <a:t>Hit deposit NEXT. Address lights flip to mem address 1, data line reflects switches.</a:t>
            </a:r>
          </a:p>
          <a:p>
            <a:pPr marL="1085850" lvl="1" indent="-342900">
              <a:buAutoNum type="arabicPeriod"/>
            </a:pPr>
            <a:r>
              <a:rPr lang="en-US" sz="1100" dirty="0"/>
              <a:t>X byte …</a:t>
            </a:r>
          </a:p>
          <a:p>
            <a:pPr marL="342900" indent="-342900">
              <a:buAutoNum type="arabicPeriod"/>
            </a:pPr>
            <a:r>
              <a:rPr lang="en-US" sz="1100" dirty="0"/>
              <a:t>Examine byte</a:t>
            </a:r>
          </a:p>
          <a:p>
            <a:pPr marL="1085850" lvl="1" indent="-342900">
              <a:buAutoNum type="arabicPeriod"/>
            </a:pPr>
            <a:r>
              <a:rPr lang="en-US" sz="1100" dirty="0"/>
              <a:t>Flip switches to address you want to examine</a:t>
            </a:r>
          </a:p>
          <a:p>
            <a:pPr marL="1085850" lvl="1" indent="-342900">
              <a:buAutoNum type="arabicPeriod"/>
            </a:pPr>
            <a:r>
              <a:rPr lang="en-US" sz="1100" dirty="0"/>
              <a:t>Hit Examine. Data lights should change. </a:t>
            </a:r>
          </a:p>
          <a:p>
            <a:pPr marL="342900" indent="-342900">
              <a:buAutoNum type="arabicPeriod"/>
            </a:pPr>
            <a:r>
              <a:rPr lang="en-US" sz="1100" dirty="0"/>
              <a:t>Running</a:t>
            </a:r>
          </a:p>
          <a:p>
            <a:pPr marL="1085850" lvl="1" indent="-342900">
              <a:buAutoNum type="arabicPeriod"/>
            </a:pPr>
            <a:r>
              <a:rPr lang="en-US" sz="1100" dirty="0"/>
              <a:t>Hit Stop, Reset (goes to mem location 0, reset does not clear memory)</a:t>
            </a:r>
          </a:p>
          <a:p>
            <a:pPr marL="1085850" lvl="1" indent="-342900">
              <a:buAutoNum type="arabicPeriod"/>
            </a:pPr>
            <a:r>
              <a:rPr lang="en-US" sz="1100" dirty="0"/>
              <a:t>Hit single step. Will execute machine cycle</a:t>
            </a:r>
          </a:p>
        </p:txBody>
      </p:sp>
    </p:spTree>
    <p:extLst>
      <p:ext uri="{BB962C8B-B14F-4D97-AF65-F5344CB8AC3E}">
        <p14:creationId xmlns:p14="http://schemas.microsoft.com/office/powerpoint/2010/main" val="2962762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09448"/>
          </a:xfrm>
        </p:spPr>
        <p:txBody>
          <a:bodyPr>
            <a:noAutofit/>
          </a:bodyPr>
          <a:lstStyle/>
          <a:p>
            <a:pPr marL="285750" indent="-285750">
              <a:buFont typeface="Calibri" panose="020B0604020202020204" pitchFamily="34" charset="0"/>
              <a:buChar char="-"/>
            </a:pPr>
            <a:r>
              <a:rPr lang="en-US" sz="1200" i="1" dirty="0">
                <a:solidFill>
                  <a:srgbClr val="FF0000"/>
                </a:solidFill>
              </a:rPr>
              <a:t>In this section, detail team progress with software development. List out the major modules for your team’s software. For each module, detail its status (Not yet started / In development / In testing / Completed)</a:t>
            </a:r>
            <a:endParaRPr lang="en-US" sz="1200">
              <a:latin typeface="Arial" panose="020B0604020202020204" pitchFamily="34" charset="0"/>
              <a:cs typeface="Arial" panose="020B0604020202020204" pitchFamily="34" charset="0"/>
            </a:endParaRPr>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Rust packages</a:t>
            </a:r>
            <a:endParaRPr lang="en-US" sz="2400" dirty="0"/>
          </a:p>
        </p:txBody>
      </p:sp>
      <p:sp>
        <p:nvSpPr>
          <p:cNvPr id="4" name="TextBox 3">
            <a:extLst>
              <a:ext uri="{FF2B5EF4-FFF2-40B4-BE49-F238E27FC236}">
                <a16:creationId xmlns:a16="http://schemas.microsoft.com/office/drawing/2014/main" id="{179F2D68-6BED-C27A-262D-87C49F9A6D6E}"/>
              </a:ext>
            </a:extLst>
          </p:cNvPr>
          <p:cNvSpPr txBox="1"/>
          <p:nvPr/>
        </p:nvSpPr>
        <p:spPr>
          <a:xfrm>
            <a:off x="4924637" y="1775493"/>
            <a:ext cx="367810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Tram (bus control library)</a:t>
            </a:r>
          </a:p>
          <a:p>
            <a:pPr marL="285750" indent="-285750">
              <a:buFont typeface="Calibri"/>
              <a:buChar char="-"/>
            </a:pPr>
            <a:r>
              <a:rPr lang="en-US" dirty="0">
                <a:solidFill>
                  <a:srgbClr val="E3AE24"/>
                </a:solidFill>
                <a:ea typeface="Calibri"/>
                <a:cs typeface="Calibri"/>
              </a:rPr>
              <a:t>In Development</a:t>
            </a:r>
          </a:p>
          <a:p>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Interchange (front panel)</a:t>
            </a:r>
          </a:p>
          <a:p>
            <a:pPr marL="285750" indent="-285750">
              <a:buFont typeface="Calibri"/>
              <a:buChar char="-"/>
            </a:pPr>
            <a:r>
              <a:rPr lang="en-US" dirty="0">
                <a:solidFill>
                  <a:srgbClr val="FF0000"/>
                </a:solidFill>
                <a:ea typeface="Calibri"/>
                <a:cs typeface="Calibri"/>
              </a:rPr>
              <a:t>Not Started</a:t>
            </a:r>
          </a:p>
          <a:p>
            <a:pPr marL="285750" indent="-285750">
              <a:buFont typeface="Calibri"/>
              <a:buChar char="-"/>
            </a:pPr>
            <a:endParaRPr lang="en-US" dirty="0">
              <a:solidFill>
                <a:srgbClr val="FF0000"/>
              </a:solidFill>
              <a:ea typeface="Calibri"/>
              <a:cs typeface="Calibri"/>
            </a:endParaRPr>
          </a:p>
          <a:p>
            <a:r>
              <a:rPr lang="en-US" dirty="0" err="1">
                <a:ea typeface="Calibri"/>
                <a:cs typeface="Calibri"/>
              </a:rPr>
              <a:t>Ubahn</a:t>
            </a:r>
            <a:r>
              <a:rPr lang="en-US" dirty="0">
                <a:ea typeface="Calibri"/>
                <a:cs typeface="Calibri"/>
              </a:rPr>
              <a:t> (UART Card software)</a:t>
            </a:r>
            <a:endParaRPr lang="en-US" dirty="0">
              <a:solidFill>
                <a:srgbClr val="FF0000"/>
              </a:solidFill>
              <a:ea typeface="Calibri"/>
              <a:cs typeface="Calibri"/>
            </a:endParaRPr>
          </a:p>
          <a:p>
            <a:pPr marL="285750" indent="-285750">
              <a:buFont typeface="Calibri"/>
              <a:buChar char="-"/>
            </a:pPr>
            <a:r>
              <a:rPr lang="en-US" dirty="0">
                <a:solidFill>
                  <a:srgbClr val="FF0000"/>
                </a:solidFill>
                <a:ea typeface="Calibri"/>
                <a:cs typeface="Calibri"/>
              </a:rPr>
              <a:t>Not Started</a:t>
            </a:r>
            <a:r>
              <a:rPr lang="en-US">
                <a:solidFill>
                  <a:srgbClr val="FF0000"/>
                </a:solidFill>
                <a:ea typeface="Calibri"/>
                <a:cs typeface="Calibri"/>
              </a:rPr>
              <a:t>, Stretch Goal</a:t>
            </a:r>
            <a:endParaRPr lang="en-US" dirty="0">
              <a:solidFill>
                <a:srgbClr val="FF0000"/>
              </a:solidFill>
              <a:ea typeface="Calibri"/>
              <a:cs typeface="Calibri"/>
            </a:endParaRPr>
          </a:p>
          <a:p>
            <a:pPr marL="285750" indent="-285750">
              <a:buFont typeface="Calibri"/>
              <a:buChar char="-"/>
            </a:pPr>
            <a:endParaRPr lang="en-US" dirty="0">
              <a:solidFill>
                <a:srgbClr val="FF0000"/>
              </a:solidFill>
              <a:ea typeface="Calibri"/>
              <a:cs typeface="Calibri"/>
            </a:endParaRPr>
          </a:p>
        </p:txBody>
      </p:sp>
      <p:sp>
        <p:nvSpPr>
          <p:cNvPr id="6" name="TextBox 2">
            <a:extLst>
              <a:ext uri="{FF2B5EF4-FFF2-40B4-BE49-F238E27FC236}">
                <a16:creationId xmlns:a16="http://schemas.microsoft.com/office/drawing/2014/main" id="{83485E92-E59D-B7B1-F7CD-7153454980F7}"/>
              </a:ext>
            </a:extLst>
          </p:cNvPr>
          <p:cNvSpPr txBox="1"/>
          <p:nvPr/>
        </p:nvSpPr>
        <p:spPr>
          <a:xfrm>
            <a:off x="537157" y="1775494"/>
            <a:ext cx="3678103" cy="34163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ea typeface="Calibri"/>
                <a:cs typeface="Calibri"/>
              </a:rPr>
              <a:t>Cycle (CPU card software)</a:t>
            </a:r>
          </a:p>
          <a:p>
            <a:r>
              <a:rPr lang="en-US" dirty="0">
                <a:solidFill>
                  <a:srgbClr val="FF0000"/>
                </a:solidFill>
                <a:ea typeface="Calibri"/>
                <a:cs typeface="Calibri"/>
              </a:rPr>
              <a:t>-    Not started</a:t>
            </a:r>
          </a:p>
          <a:p>
            <a:endParaRPr lang="en-US" dirty="0">
              <a:ea typeface="Calibri"/>
              <a:cs typeface="Calibri"/>
            </a:endParaRPr>
          </a:p>
          <a:p>
            <a:r>
              <a:rPr lang="en-US" dirty="0">
                <a:ea typeface="Calibri"/>
                <a:cs typeface="Calibri"/>
              </a:rPr>
              <a:t>Runner (CPU emulator)</a:t>
            </a:r>
          </a:p>
          <a:p>
            <a:pPr marL="285750" indent="-285750">
              <a:buFont typeface="Calibri"/>
              <a:buChar char="-"/>
            </a:pPr>
            <a:r>
              <a:rPr lang="en-US" dirty="0">
                <a:solidFill>
                  <a:srgbClr val="E3AE24"/>
                </a:solidFill>
                <a:ea typeface="Calibri"/>
                <a:cs typeface="Calibri"/>
              </a:rPr>
              <a:t>In Development</a:t>
            </a:r>
          </a:p>
          <a:p>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Recall (RAM card software)</a:t>
            </a:r>
          </a:p>
          <a:p>
            <a:pPr marL="285750" indent="-285750">
              <a:buFont typeface="Calibri"/>
              <a:buChar char="-"/>
            </a:pPr>
            <a:r>
              <a:rPr lang="en-US" dirty="0">
                <a:solidFill>
                  <a:srgbClr val="E3AE24"/>
                </a:solidFill>
                <a:ea typeface="Calibri"/>
                <a:cs typeface="Calibri"/>
              </a:rPr>
              <a:t>In Development</a:t>
            </a:r>
          </a:p>
          <a:p>
            <a:pPr marL="285750" indent="-285750">
              <a:buFont typeface="Calibri"/>
              <a:buChar char="-"/>
            </a:pPr>
            <a:r>
              <a:rPr lang="en-US">
                <a:solidFill>
                  <a:srgbClr val="E3AE24"/>
                </a:solidFill>
                <a:ea typeface="Calibri"/>
                <a:cs typeface="Calibri"/>
              </a:rPr>
              <a:t>Ready for testing once Tram is tested</a:t>
            </a:r>
          </a:p>
        </p:txBody>
      </p:sp>
    </p:spTree>
    <p:extLst>
      <p:ext uri="{BB962C8B-B14F-4D97-AF65-F5344CB8AC3E}">
        <p14:creationId xmlns:p14="http://schemas.microsoft.com/office/powerpoint/2010/main" val="2009599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28197"/>
            <a:ext cx="8235950" cy="748782"/>
          </a:xfrm>
        </p:spPr>
        <p:txBody>
          <a:bodyPr/>
          <a:lstStyle/>
          <a:p>
            <a:r>
              <a:rPr lang="en-US" dirty="0"/>
              <a:t>Project Timeline</a:t>
            </a:r>
          </a:p>
        </p:txBody>
      </p:sp>
      <p:pic>
        <p:nvPicPr>
          <p:cNvPr id="5" name="Picture 4">
            <a:extLst>
              <a:ext uri="{FF2B5EF4-FFF2-40B4-BE49-F238E27FC236}">
                <a16:creationId xmlns:a16="http://schemas.microsoft.com/office/drawing/2014/main" id="{BFC0331B-2CC3-E20C-ED38-3A3EFB699F3B}"/>
              </a:ext>
            </a:extLst>
          </p:cNvPr>
          <p:cNvPicPr>
            <a:picLocks noChangeAspect="1"/>
          </p:cNvPicPr>
          <p:nvPr/>
        </p:nvPicPr>
        <p:blipFill>
          <a:blip r:embed="rId2"/>
          <a:stretch>
            <a:fillRect/>
          </a:stretch>
        </p:blipFill>
        <p:spPr>
          <a:xfrm>
            <a:off x="0" y="669020"/>
            <a:ext cx="9144000" cy="6188980"/>
          </a:xfrm>
          <a:prstGeom prst="rect">
            <a:avLst/>
          </a:prstGeom>
        </p:spPr>
      </p:pic>
    </p:spTree>
    <p:extLst>
      <p:ext uri="{BB962C8B-B14F-4D97-AF65-F5344CB8AC3E}">
        <p14:creationId xmlns:p14="http://schemas.microsoft.com/office/powerpoint/2010/main" val="28888140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9673-86E7-5D32-F866-9D850E7AD453}"/>
              </a:ext>
            </a:extLst>
          </p:cNvPr>
          <p:cNvSpPr>
            <a:spLocks noGrp="1"/>
          </p:cNvSpPr>
          <p:nvPr>
            <p:ph type="title"/>
          </p:nvPr>
        </p:nvSpPr>
        <p:spPr/>
        <p:txBody>
          <a:bodyPr/>
          <a:lstStyle/>
          <a:p>
            <a:r>
              <a:rPr lang="en-US" dirty="0"/>
              <a:t>Major Components</a:t>
            </a:r>
          </a:p>
        </p:txBody>
      </p:sp>
      <p:sp>
        <p:nvSpPr>
          <p:cNvPr id="3" name="Text Placeholder 2">
            <a:extLst>
              <a:ext uri="{FF2B5EF4-FFF2-40B4-BE49-F238E27FC236}">
                <a16:creationId xmlns:a16="http://schemas.microsoft.com/office/drawing/2014/main" id="{D179B153-4D62-09EC-4200-A953800E6293}"/>
              </a:ext>
            </a:extLst>
          </p:cNvPr>
          <p:cNvSpPr>
            <a:spLocks noGrp="1"/>
          </p:cNvSpPr>
          <p:nvPr>
            <p:ph type="body" idx="11"/>
          </p:nvPr>
        </p:nvSpPr>
        <p:spPr/>
        <p:txBody>
          <a:bodyPr/>
          <a:lstStyle/>
          <a:p>
            <a:r>
              <a:rPr lang="en-US" dirty="0"/>
              <a:t>Front Panel</a:t>
            </a:r>
          </a:p>
        </p:txBody>
      </p:sp>
      <p:sp>
        <p:nvSpPr>
          <p:cNvPr id="4" name="Text Placeholder 3">
            <a:extLst>
              <a:ext uri="{FF2B5EF4-FFF2-40B4-BE49-F238E27FC236}">
                <a16:creationId xmlns:a16="http://schemas.microsoft.com/office/drawing/2014/main" id="{CCCB6FB9-08E2-2478-FF05-B25994300D49}"/>
              </a:ext>
            </a:extLst>
          </p:cNvPr>
          <p:cNvSpPr>
            <a:spLocks noGrp="1"/>
          </p:cNvSpPr>
          <p:nvPr>
            <p:ph type="body" idx="12"/>
          </p:nvPr>
        </p:nvSpPr>
        <p:spPr>
          <a:xfrm>
            <a:off x="457200" y="1608139"/>
            <a:ext cx="4995949" cy="4326469"/>
          </a:xfrm>
        </p:spPr>
        <p:txBody>
          <a:bodyPr/>
          <a:lstStyle/>
          <a:p>
            <a:r>
              <a:rPr lang="en-US"/>
              <a:t>The front panel for our system is a PCB that will contain a RP2350, as well as the switches and LEDs necessary for user interaction</a:t>
            </a:r>
          </a:p>
          <a:p>
            <a:pPr marL="285750" indent="-285750">
              <a:buFont typeface="Arial"/>
              <a:buChar char="•"/>
            </a:pPr>
            <a:r>
              <a:rPr lang="en-US"/>
              <a:t>LEDs: SunLED </a:t>
            </a:r>
            <a:r>
              <a:rPr lang="en-US">
                <a:cs typeface="Times New Roman"/>
              </a:rPr>
              <a:t>XZM2CRK45WT-9 </a:t>
            </a:r>
          </a:p>
          <a:p>
            <a:pPr marL="1028700" lvl="1">
              <a:buFont typeface="Courier New"/>
              <a:buChar char="o"/>
            </a:pPr>
            <a:r>
              <a:rPr lang="en-US">
                <a:cs typeface="Times New Roman"/>
              </a:rPr>
              <a:t>Reverse-Mount LEDs (Red)</a:t>
            </a:r>
          </a:p>
          <a:p>
            <a:pPr marL="1028700" lvl="1">
              <a:buFont typeface="Courier New"/>
              <a:buChar char="o"/>
            </a:pPr>
            <a:r>
              <a:rPr lang="en-US">
                <a:cs typeface="Times New Roman"/>
              </a:rPr>
              <a:t>2.2V forward voltage</a:t>
            </a:r>
          </a:p>
          <a:p>
            <a:pPr marL="1028700" lvl="1">
              <a:buFont typeface="Courier New"/>
              <a:buChar char="o"/>
            </a:pPr>
            <a:r>
              <a:rPr lang="en-US">
                <a:cs typeface="Times New Roman"/>
              </a:rPr>
              <a:t>50mA forward current</a:t>
            </a:r>
          </a:p>
          <a:p>
            <a:pPr marL="285750" indent="-285750">
              <a:buFont typeface="Arial"/>
              <a:buChar char="•"/>
            </a:pPr>
            <a:r>
              <a:rPr lang="en-US">
                <a:cs typeface="Times New Roman"/>
              </a:rPr>
              <a:t>Switches: Chanzon </a:t>
            </a:r>
            <a:r>
              <a:rPr lang="en-US">
                <a:ea typeface="Calibri"/>
                <a:cs typeface="Calibri"/>
              </a:rPr>
              <a:t>B09R3XLVVS</a:t>
            </a:r>
          </a:p>
          <a:p>
            <a:pPr marL="1028700" lvl="1">
              <a:buFont typeface="Courier New"/>
              <a:buChar char="o"/>
            </a:pPr>
            <a:r>
              <a:rPr lang="en-US">
                <a:cs typeface="Times New Roman"/>
              </a:rPr>
              <a:t>Through-Hole-Mount double-throw switches</a:t>
            </a:r>
          </a:p>
          <a:p>
            <a:pPr marL="1028700" lvl="1">
              <a:buFont typeface="Courier New"/>
              <a:buChar char="o"/>
            </a:pPr>
            <a:r>
              <a:rPr lang="en-US">
                <a:cs typeface="Times New Roman"/>
              </a:rPr>
              <a:t>Up to 50V, 500mA</a:t>
            </a:r>
          </a:p>
        </p:txBody>
      </p:sp>
      <p:pic>
        <p:nvPicPr>
          <p:cNvPr id="7" name="Picture 6" descr="A close-up of a small device&#10;&#10;AI-generated content may be incorrect.">
            <a:extLst>
              <a:ext uri="{FF2B5EF4-FFF2-40B4-BE49-F238E27FC236}">
                <a16:creationId xmlns:a16="http://schemas.microsoft.com/office/drawing/2014/main" id="{FA62FCD9-3885-5005-3E1B-92B07C5C07F3}"/>
              </a:ext>
            </a:extLst>
          </p:cNvPr>
          <p:cNvPicPr>
            <a:picLocks noChangeAspect="1"/>
          </p:cNvPicPr>
          <p:nvPr/>
        </p:nvPicPr>
        <p:blipFill>
          <a:blip r:embed="rId2"/>
          <a:stretch>
            <a:fillRect/>
          </a:stretch>
        </p:blipFill>
        <p:spPr>
          <a:xfrm>
            <a:off x="5890425" y="4271963"/>
            <a:ext cx="2529150" cy="2274075"/>
          </a:xfrm>
          <a:prstGeom prst="rect">
            <a:avLst/>
          </a:prstGeom>
        </p:spPr>
      </p:pic>
      <p:pic>
        <p:nvPicPr>
          <p:cNvPr id="8" name="Picture 7" descr="A close-up of a white object&#10;&#10;AI-generated content may be incorrect.">
            <a:extLst>
              <a:ext uri="{FF2B5EF4-FFF2-40B4-BE49-F238E27FC236}">
                <a16:creationId xmlns:a16="http://schemas.microsoft.com/office/drawing/2014/main" id="{5FE3D635-F10E-9732-6821-B0490F930715}"/>
              </a:ext>
            </a:extLst>
          </p:cNvPr>
          <p:cNvPicPr>
            <a:picLocks noChangeAspect="1"/>
          </p:cNvPicPr>
          <p:nvPr/>
        </p:nvPicPr>
        <p:blipFill>
          <a:blip r:embed="rId3"/>
          <a:stretch>
            <a:fillRect/>
          </a:stretch>
        </p:blipFill>
        <p:spPr>
          <a:xfrm>
            <a:off x="5885513" y="1292325"/>
            <a:ext cx="2484975" cy="2482350"/>
          </a:xfrm>
          <a:prstGeom prst="rect">
            <a:avLst/>
          </a:prstGeom>
        </p:spPr>
      </p:pic>
      <p:sp>
        <p:nvSpPr>
          <p:cNvPr id="9" name="TextBox 8">
            <a:extLst>
              <a:ext uri="{FF2B5EF4-FFF2-40B4-BE49-F238E27FC236}">
                <a16:creationId xmlns:a16="http://schemas.microsoft.com/office/drawing/2014/main" id="{CF2CEF30-7D9C-DAEB-6694-723DA4A631FB}"/>
              </a:ext>
            </a:extLst>
          </p:cNvPr>
          <p:cNvSpPr txBox="1"/>
          <p:nvPr/>
        </p:nvSpPr>
        <p:spPr>
          <a:xfrm>
            <a:off x="459250" y="5003296"/>
            <a:ext cx="46435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There were lots of other switches and LEDs we could have chosen, just found ones that had the right voltage/current ratings and looked decent</a:t>
            </a:r>
            <a:endParaRPr lang="en-US"/>
          </a:p>
        </p:txBody>
      </p:sp>
    </p:spTree>
    <p:extLst>
      <p:ext uri="{BB962C8B-B14F-4D97-AF65-F5344CB8AC3E}">
        <p14:creationId xmlns:p14="http://schemas.microsoft.com/office/powerpoint/2010/main" val="2328670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AB0F-8825-DFA4-1862-28B7FB968BE0}"/>
              </a:ext>
            </a:extLst>
          </p:cNvPr>
          <p:cNvSpPr>
            <a:spLocks noGrp="1"/>
          </p:cNvSpPr>
          <p:nvPr>
            <p:ph type="title"/>
          </p:nvPr>
        </p:nvSpPr>
        <p:spPr/>
        <p:txBody>
          <a:bodyPr/>
          <a:lstStyle/>
          <a:p>
            <a:r>
              <a:rPr lang="en-US" dirty="0"/>
              <a:t>Major Components</a:t>
            </a:r>
          </a:p>
        </p:txBody>
      </p:sp>
      <p:sp>
        <p:nvSpPr>
          <p:cNvPr id="3" name="Text Placeholder 2">
            <a:extLst>
              <a:ext uri="{FF2B5EF4-FFF2-40B4-BE49-F238E27FC236}">
                <a16:creationId xmlns:a16="http://schemas.microsoft.com/office/drawing/2014/main" id="{E6D348E3-F49B-7940-57DC-D5585DE8EC9D}"/>
              </a:ext>
            </a:extLst>
          </p:cNvPr>
          <p:cNvSpPr>
            <a:spLocks noGrp="1"/>
          </p:cNvSpPr>
          <p:nvPr>
            <p:ph type="body" idx="11"/>
          </p:nvPr>
        </p:nvSpPr>
        <p:spPr/>
        <p:txBody>
          <a:bodyPr/>
          <a:lstStyle/>
          <a:p>
            <a:r>
              <a:rPr lang="en-US" dirty="0"/>
              <a:t>Power Supply</a:t>
            </a:r>
          </a:p>
        </p:txBody>
      </p:sp>
      <p:sp>
        <p:nvSpPr>
          <p:cNvPr id="4" name="Text Placeholder 3">
            <a:extLst>
              <a:ext uri="{FF2B5EF4-FFF2-40B4-BE49-F238E27FC236}">
                <a16:creationId xmlns:a16="http://schemas.microsoft.com/office/drawing/2014/main" id="{E4EB2682-23F1-C717-7195-97ADDF595F45}"/>
              </a:ext>
            </a:extLst>
          </p:cNvPr>
          <p:cNvSpPr>
            <a:spLocks noGrp="1"/>
          </p:cNvSpPr>
          <p:nvPr>
            <p:ph type="body" idx="12"/>
          </p:nvPr>
        </p:nvSpPr>
        <p:spPr>
          <a:xfrm>
            <a:off x="457200" y="1608139"/>
            <a:ext cx="4311949" cy="4326469"/>
          </a:xfrm>
        </p:spPr>
        <p:txBody>
          <a:bodyPr/>
          <a:lstStyle/>
          <a:p>
            <a:r>
              <a:rPr lang="en-US" sz="1600" b="1"/>
              <a:t>Voltage </a:t>
            </a:r>
            <a:r>
              <a:rPr lang="en-US" b="1"/>
              <a:t>Regulator: MCP16331</a:t>
            </a:r>
          </a:p>
          <a:p>
            <a:pPr marL="285750" indent="-285750">
              <a:buFont typeface="Arial"/>
              <a:buChar char="•"/>
            </a:pPr>
            <a:r>
              <a:rPr lang="en-US"/>
              <a:t>Input voltage range: 4.4-50 V</a:t>
            </a:r>
          </a:p>
          <a:p>
            <a:pPr marL="285750" indent="-285750">
              <a:buFont typeface="Arial"/>
              <a:buChar char="•"/>
            </a:pPr>
            <a:r>
              <a:rPr lang="en-US"/>
              <a:t>Output voltage range: 2-24 V</a:t>
            </a:r>
          </a:p>
          <a:p>
            <a:pPr marL="1028700" lvl="1">
              <a:buFont typeface="Courier New"/>
              <a:buChar char="o"/>
            </a:pPr>
            <a:r>
              <a:rPr lang="en-US"/>
              <a:t>Adjustable with external resistors</a:t>
            </a:r>
          </a:p>
          <a:p>
            <a:pPr marL="285750" indent="-285750">
              <a:buFont typeface="Arial"/>
              <a:buChar char="•"/>
            </a:pPr>
            <a:r>
              <a:rPr lang="en-US"/>
              <a:t>Up to 1.2 A output current</a:t>
            </a:r>
          </a:p>
          <a:p>
            <a:pPr marL="285750" indent="-285750">
              <a:buFont typeface="Arial"/>
              <a:buChar char="•"/>
            </a:pPr>
            <a:r>
              <a:rPr lang="en-US"/>
              <a:t>Up to 96% efficiency, 2% output voltage accuracy</a:t>
            </a:r>
          </a:p>
          <a:p>
            <a:pPr marL="285750" indent="-285750">
              <a:buFont typeface="Arial"/>
              <a:buChar char="•"/>
            </a:pPr>
            <a:endParaRPr lang="en-US"/>
          </a:p>
          <a:p>
            <a:pPr marL="285750" indent="-285750">
              <a:buFont typeface="Arial"/>
              <a:buChar char="•"/>
            </a:pPr>
            <a:r>
              <a:rPr lang="en-US"/>
              <a:t>Will use wall adapter to step down 120V AC to 5V DC</a:t>
            </a:r>
          </a:p>
          <a:p>
            <a:pPr marL="1028700" lvl="1">
              <a:buFont typeface="Courier New"/>
              <a:buChar char="o"/>
            </a:pPr>
            <a:r>
              <a:rPr lang="en-US"/>
              <a:t>Then use circuit with this to step from 5V DC to 3.3V DC</a:t>
            </a:r>
          </a:p>
        </p:txBody>
      </p:sp>
      <p:pic>
        <p:nvPicPr>
          <p:cNvPr id="5" name="Picture 4" descr="Image result for mcp16331 datasheet">
            <a:extLst>
              <a:ext uri="{FF2B5EF4-FFF2-40B4-BE49-F238E27FC236}">
                <a16:creationId xmlns:a16="http://schemas.microsoft.com/office/drawing/2014/main" id="{FC1424ED-0306-2CD8-EBE0-46498FE5C7AD}"/>
              </a:ext>
            </a:extLst>
          </p:cNvPr>
          <p:cNvPicPr>
            <a:picLocks noChangeAspect="1"/>
          </p:cNvPicPr>
          <p:nvPr/>
        </p:nvPicPr>
        <p:blipFill>
          <a:blip r:embed="rId2"/>
          <a:stretch>
            <a:fillRect/>
          </a:stretch>
        </p:blipFill>
        <p:spPr>
          <a:xfrm>
            <a:off x="5465587" y="2418750"/>
            <a:ext cx="2856825" cy="2416500"/>
          </a:xfrm>
          <a:prstGeom prst="rect">
            <a:avLst/>
          </a:prstGeom>
        </p:spPr>
      </p:pic>
    </p:spTree>
    <p:extLst>
      <p:ext uri="{BB962C8B-B14F-4D97-AF65-F5344CB8AC3E}">
        <p14:creationId xmlns:p14="http://schemas.microsoft.com/office/powerpoint/2010/main" val="1387227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07E35-2165-6240-209C-514837092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13046-A41C-DE67-84FD-775322F690CD}"/>
              </a:ext>
            </a:extLst>
          </p:cNvPr>
          <p:cNvSpPr>
            <a:spLocks noGrp="1"/>
          </p:cNvSpPr>
          <p:nvPr>
            <p:ph type="title"/>
          </p:nvPr>
        </p:nvSpPr>
        <p:spPr/>
        <p:txBody>
          <a:bodyPr/>
          <a:lstStyle/>
          <a:p>
            <a:r>
              <a:rPr lang="en-US"/>
              <a:t>Major Components</a:t>
            </a:r>
          </a:p>
        </p:txBody>
      </p:sp>
      <p:sp>
        <p:nvSpPr>
          <p:cNvPr id="3" name="Text Placeholder 2">
            <a:extLst>
              <a:ext uri="{FF2B5EF4-FFF2-40B4-BE49-F238E27FC236}">
                <a16:creationId xmlns:a16="http://schemas.microsoft.com/office/drawing/2014/main" id="{39413E16-EE43-272D-89C4-AFCD9698D15E}"/>
              </a:ext>
            </a:extLst>
          </p:cNvPr>
          <p:cNvSpPr>
            <a:spLocks noGrp="1"/>
          </p:cNvSpPr>
          <p:nvPr>
            <p:ph type="body" idx="11"/>
          </p:nvPr>
        </p:nvSpPr>
        <p:spPr/>
        <p:txBody>
          <a:bodyPr/>
          <a:lstStyle/>
          <a:p>
            <a:r>
              <a:rPr lang="en-US"/>
              <a:t>Power Supply alternative</a:t>
            </a:r>
          </a:p>
        </p:txBody>
      </p:sp>
      <p:sp>
        <p:nvSpPr>
          <p:cNvPr id="4" name="Text Placeholder 3">
            <a:extLst>
              <a:ext uri="{FF2B5EF4-FFF2-40B4-BE49-F238E27FC236}">
                <a16:creationId xmlns:a16="http://schemas.microsoft.com/office/drawing/2014/main" id="{47BAC121-1D9F-679A-73E5-A52221892699}"/>
              </a:ext>
            </a:extLst>
          </p:cNvPr>
          <p:cNvSpPr>
            <a:spLocks noGrp="1"/>
          </p:cNvSpPr>
          <p:nvPr>
            <p:ph type="body" idx="12"/>
          </p:nvPr>
        </p:nvSpPr>
        <p:spPr>
          <a:xfrm>
            <a:off x="268200" y="2166139"/>
            <a:ext cx="4302949" cy="3417469"/>
          </a:xfrm>
        </p:spPr>
        <p:txBody>
          <a:bodyPr/>
          <a:lstStyle/>
          <a:p>
            <a:r>
              <a:rPr lang="en-US" sz="1600" b="1"/>
              <a:t>Voltage </a:t>
            </a:r>
            <a:r>
              <a:rPr lang="en-US" b="1"/>
              <a:t>Regulator: LT3045</a:t>
            </a:r>
          </a:p>
          <a:p>
            <a:endParaRPr lang="en-US" b="1"/>
          </a:p>
          <a:p>
            <a:pPr marL="285750" indent="-285750">
              <a:buFont typeface="Arial"/>
              <a:buChar char="•"/>
            </a:pPr>
            <a:r>
              <a:rPr lang="en-US"/>
              <a:t>Input voltage range: 1.8-20 V</a:t>
            </a:r>
          </a:p>
          <a:p>
            <a:pPr marL="285750" indent="-285750">
              <a:buFont typeface="Arial"/>
              <a:buChar char="•"/>
            </a:pPr>
            <a:r>
              <a:rPr lang="en-US"/>
              <a:t>Output voltage range: 0-15 V</a:t>
            </a:r>
          </a:p>
          <a:p>
            <a:pPr lvl="1" indent="0">
              <a:buNone/>
            </a:pPr>
            <a:endParaRPr lang="en-US"/>
          </a:p>
          <a:p>
            <a:pPr marL="285750" indent="-285750">
              <a:buFont typeface="Arial"/>
              <a:buChar char="•"/>
            </a:pPr>
            <a:r>
              <a:rPr lang="en-US"/>
              <a:t>Only up to 0.5 A output current</a:t>
            </a:r>
          </a:p>
          <a:p>
            <a:pPr marL="1028700" lvl="1">
              <a:buFont typeface="Courier New"/>
              <a:buChar char="o"/>
            </a:pPr>
            <a:r>
              <a:rPr lang="en-US"/>
              <a:t>Thought we might need more current since we have several microcontrollers, so we went with the MCP 16331</a:t>
            </a:r>
          </a:p>
          <a:p>
            <a:endParaRPr lang="en-US"/>
          </a:p>
          <a:p>
            <a:endParaRPr lang="en-US"/>
          </a:p>
        </p:txBody>
      </p:sp>
      <p:pic>
        <p:nvPicPr>
          <p:cNvPr id="6" name="Picture 5" descr="LT3045 Linear Voltage Regulator 15V - Audiophonics">
            <a:extLst>
              <a:ext uri="{FF2B5EF4-FFF2-40B4-BE49-F238E27FC236}">
                <a16:creationId xmlns:a16="http://schemas.microsoft.com/office/drawing/2014/main" id="{793C83C7-298E-F1EE-24A3-821D40C65333}"/>
              </a:ext>
            </a:extLst>
          </p:cNvPr>
          <p:cNvPicPr>
            <a:picLocks noChangeAspect="1"/>
          </p:cNvPicPr>
          <p:nvPr/>
        </p:nvPicPr>
        <p:blipFill>
          <a:blip r:embed="rId2"/>
          <a:stretch>
            <a:fillRect/>
          </a:stretch>
        </p:blipFill>
        <p:spPr>
          <a:xfrm>
            <a:off x="5202000" y="1872000"/>
            <a:ext cx="3753000" cy="3762000"/>
          </a:xfrm>
          <a:prstGeom prst="rect">
            <a:avLst/>
          </a:prstGeom>
        </p:spPr>
      </p:pic>
    </p:spTree>
    <p:extLst>
      <p:ext uri="{BB962C8B-B14F-4D97-AF65-F5344CB8AC3E}">
        <p14:creationId xmlns:p14="http://schemas.microsoft.com/office/powerpoint/2010/main" val="493882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5EA95DD42828F48B7540CF807827C0A" ma:contentTypeVersion="4" ma:contentTypeDescription="Create a new document." ma:contentTypeScope="" ma:versionID="bca35b1ad8297f8706384f08ec9ed3a0">
  <xsd:schema xmlns:xsd="http://www.w3.org/2001/XMLSchema" xmlns:xs="http://www.w3.org/2001/XMLSchema" xmlns:p="http://schemas.microsoft.com/office/2006/metadata/properties" xmlns:ns2="3d6a6c5c-6761-4168-ad5c-8c25f6af7fd4" targetNamespace="http://schemas.microsoft.com/office/2006/metadata/properties" ma:root="true" ma:fieldsID="85cc64022db01cb31ab3480ce7832380" ns2:_="">
    <xsd:import namespace="3d6a6c5c-6761-4168-ad5c-8c25f6af7fd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6a6c5c-6761-4168-ad5c-8c25f6af7f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BAC8C3-01E0-421D-9F13-FE253E220545}">
  <ds:schemaRefs>
    <ds:schemaRef ds:uri="http://schemas.microsoft.com/office/2006/metadata/properties"/>
    <ds:schemaRef ds:uri="http://schemas.microsoft.com/office/2006/documentManagement/types"/>
    <ds:schemaRef ds:uri="http://purl.org/dc/elements/1.1/"/>
    <ds:schemaRef ds:uri="3d6a6c5c-6761-4168-ad5c-8c25f6af7fd4"/>
    <ds:schemaRef ds:uri="http://purl.org/dc/term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CC7323F-A6A7-4568-B4ED-60C252235CFD}">
  <ds:schemaRefs>
    <ds:schemaRef ds:uri="http://schemas.microsoft.com/sharepoint/v3/contenttype/forms"/>
  </ds:schemaRefs>
</ds:datastoreItem>
</file>

<file path=customXml/itemProps3.xml><?xml version="1.0" encoding="utf-8"?>
<ds:datastoreItem xmlns:ds="http://schemas.openxmlformats.org/officeDocument/2006/customXml" ds:itemID="{BAB94B15-506D-46E4-A8BB-ACE8F5745140}">
  <ds:schemaRefs>
    <ds:schemaRef ds:uri="3d6a6c5c-6761-4168-ad5c-8c25f6af7f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820</TotalTime>
  <Words>1864</Words>
  <Application>Microsoft Office PowerPoint</Application>
  <PresentationFormat>On-screen Show (4:3)</PresentationFormat>
  <Paragraphs>342</Paragraphs>
  <Slides>69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Arial</vt:lpstr>
      <vt:lpstr>Calibri</vt:lpstr>
      <vt:lpstr>Courier New</vt:lpstr>
      <vt:lpstr>Impact</vt:lpstr>
      <vt:lpstr>Lucida Grande</vt:lpstr>
      <vt:lpstr>Times New Roman</vt:lpstr>
      <vt:lpstr>Office Theme</vt:lpstr>
      <vt:lpstr>ECE477 Midterm Design Review: Team #15 </vt:lpstr>
      <vt:lpstr>Outline</vt:lpstr>
      <vt:lpstr>Project Overview</vt:lpstr>
      <vt:lpstr>PSDRs</vt:lpstr>
      <vt:lpstr>Major Components</vt:lpstr>
      <vt:lpstr>Major Components</vt:lpstr>
      <vt:lpstr>Major Components</vt:lpstr>
      <vt:lpstr>Major Components</vt:lpstr>
      <vt:lpstr>Major Components</vt:lpstr>
      <vt:lpstr>Block Diagram</vt:lpstr>
      <vt:lpstr>BLOCK DIagram</vt:lpstr>
      <vt:lpstr>BLOCK DIAGRAM</vt:lpstr>
      <vt:lpstr>Packaging Design</vt:lpstr>
      <vt:lpstr>ELECTRICAL SCHEMATIC</vt:lpstr>
      <vt:lpstr>ELECTRICAL SCHEMATIC</vt:lpstr>
      <vt:lpstr>ELECTRICAL SCHEMATIC</vt:lpstr>
      <vt:lpstr>PowerPoint Presentation</vt:lpstr>
      <vt:lpstr>Card</vt:lpstr>
      <vt:lpstr>CARD</vt:lpstr>
      <vt:lpstr>Card</vt:lpstr>
      <vt:lpstr>Card</vt:lpstr>
      <vt:lpstr>Card</vt:lpstr>
      <vt:lpstr>Card</vt:lpstr>
      <vt:lpstr>Card</vt:lpstr>
      <vt:lpstr>Card</vt:lpstr>
      <vt:lpstr>Front Panel</vt:lpstr>
      <vt:lpstr>Electrical Schematic</vt:lpstr>
      <vt:lpstr>Electrical Schematic</vt:lpstr>
      <vt:lpstr>Electrical Schematic</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Back Plane</vt:lpstr>
      <vt:lpstr>Back plane</vt:lpstr>
      <vt:lpstr>Back Plane</vt:lpstr>
      <vt:lpstr>Back plane</vt:lpstr>
      <vt:lpstr>Back Plane</vt:lpstr>
      <vt:lpstr>Back Plane</vt:lpstr>
      <vt:lpstr>Prototyping Progress</vt:lpstr>
      <vt:lpstr>Prototyping Progress</vt:lpstr>
      <vt:lpstr>Prototyping Progress</vt:lpstr>
      <vt:lpstr>Software Architecture</vt:lpstr>
      <vt:lpstr>SoftWare learnings</vt:lpstr>
      <vt:lpstr>Software Specifications</vt:lpstr>
      <vt:lpstr>Software Specifications</vt:lpstr>
      <vt:lpstr>Software Specifications</vt:lpstr>
      <vt:lpstr>Overall Software operation</vt:lpstr>
      <vt:lpstr>Bus architecture</vt:lpstr>
      <vt:lpstr>Bus architecture</vt:lpstr>
      <vt:lpstr>Bus architecture</vt:lpstr>
      <vt:lpstr>Bus architecture</vt:lpstr>
      <vt:lpstr>Machine operation</vt:lpstr>
      <vt:lpstr>Software Development Status</vt:lpstr>
      <vt:lpstr>Project Timeline</vt:lpstr>
      <vt:lpstr>3D Printing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Seth Deegan</dc:creator>
  <cp:lastModifiedBy>Deegan, Seth Edward</cp:lastModifiedBy>
  <cp:revision>157</cp:revision>
  <dcterms:created xsi:type="dcterms:W3CDTF">2023-09-15T18:35:58Z</dcterms:created>
  <dcterms:modified xsi:type="dcterms:W3CDTF">2025-03-05T15:31:30Z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2023-09-15T18:36:18Z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7d64da00-be8d-40a1-b376-2992353d3cf1</vt:lpwstr>
  </property>
  <property fmtid="{D5CDD505-2E9C-101B-9397-08002B2CF9AE}" pid="8" name="MSIP_Label_4044bd30-2ed7-4c9d-9d12-46200872a97b_ContentBits">
    <vt:lpwstr>0</vt:lpwstr>
  </property>
  <property fmtid="{D5CDD505-2E9C-101B-9397-08002B2CF9AE}" pid="9" name="ContentTypeId">
    <vt:lpwstr>0x010100A5EA95DD42828F48B7540CF807827C0A</vt:lpwstr>
  </property>
</Properties>
</file>